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73" r:id="rId6"/>
    <p:sldId id="274" r:id="rId7"/>
    <p:sldId id="261" r:id="rId8"/>
    <p:sldId id="262" r:id="rId9"/>
    <p:sldId id="275" r:id="rId10"/>
    <p:sldId id="263" r:id="rId11"/>
    <p:sldId id="277" r:id="rId12"/>
    <p:sldId id="276" r:id="rId13"/>
    <p:sldId id="278" r:id="rId14"/>
    <p:sldId id="264" r:id="rId15"/>
    <p:sldId id="265" r:id="rId16"/>
    <p:sldId id="279" r:id="rId17"/>
    <p:sldId id="266" r:id="rId18"/>
    <p:sldId id="280" r:id="rId19"/>
    <p:sldId id="281" r:id="rId20"/>
    <p:sldId id="267" r:id="rId21"/>
    <p:sldId id="268" r:id="rId22"/>
    <p:sldId id="269" r:id="rId23"/>
    <p:sldId id="270" r:id="rId24"/>
    <p:sldId id="271" r:id="rId25"/>
    <p:sldId id="257" r:id="rId26"/>
    <p:sldId id="272"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12/05/2015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12/05/2015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12/05/2015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12/05/2015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12/05/2015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1" y="3767336"/>
            <a:ext cx="4104456" cy="2613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dondear rectángulo de esquina diagonal"/>
          <p:cNvSpPr/>
          <p:nvPr/>
        </p:nvSpPr>
        <p:spPr>
          <a:xfrm>
            <a:off x="395536" y="404664"/>
            <a:ext cx="8280920" cy="2304256"/>
          </a:xfrm>
          <a:prstGeom prst="round2Diag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a:solidFill>
                  <a:srgbClr val="FFFF00"/>
                </a:solidFill>
              </a:rPr>
              <a:t>¿Qué son las indulgencias</a:t>
            </a:r>
            <a:br>
              <a:rPr lang="es-CO" sz="4400" b="1" dirty="0">
                <a:solidFill>
                  <a:srgbClr val="FFFF00"/>
                </a:solidFill>
              </a:rPr>
            </a:br>
            <a:r>
              <a:rPr lang="es-CO" sz="4400" b="1" dirty="0">
                <a:solidFill>
                  <a:srgbClr val="FFFF00"/>
                </a:solidFill>
              </a:rPr>
              <a:t> y las indulgencias plenarias, </a:t>
            </a:r>
            <a:br>
              <a:rPr lang="es-CO" sz="4400" b="1" dirty="0">
                <a:solidFill>
                  <a:srgbClr val="FFFF00"/>
                </a:solidFill>
              </a:rPr>
            </a:br>
            <a:r>
              <a:rPr lang="es-CO" sz="4400" b="1" dirty="0">
                <a:solidFill>
                  <a:srgbClr val="FFFF00"/>
                </a:solidFill>
              </a:rPr>
              <a:t>y es su concepto bíblico?</a:t>
            </a:r>
          </a:p>
        </p:txBody>
      </p:sp>
      <p:sp>
        <p:nvSpPr>
          <p:cNvPr id="3" name="2 Menos"/>
          <p:cNvSpPr/>
          <p:nvPr/>
        </p:nvSpPr>
        <p:spPr>
          <a:xfrm rot="16200000">
            <a:off x="5764047" y="4181168"/>
            <a:ext cx="4434961" cy="914400"/>
          </a:xfrm>
          <a:prstGeom prst="mathMinus">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4 Igual que"/>
          <p:cNvSpPr/>
          <p:nvPr/>
        </p:nvSpPr>
        <p:spPr>
          <a:xfrm>
            <a:off x="-540568" y="2852936"/>
            <a:ext cx="9684568" cy="914400"/>
          </a:xfrm>
          <a:prstGeom prst="mathEqual">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117424007"/>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2">
              <a:lumMod val="20000"/>
              <a:lumOff val="80000"/>
            </a:schemeClr>
          </a:solidFill>
        </p:spPr>
        <p:txBody>
          <a:bodyPr>
            <a:normAutofit fontScale="90000"/>
          </a:bodyPr>
          <a:lstStyle/>
          <a:p>
            <a:r>
              <a:rPr lang="es-CO" b="1" dirty="0" smtClean="0">
                <a:latin typeface="Agency FB" pitchFamily="34" charset="0"/>
              </a:rPr>
              <a:t>"¿</a:t>
            </a:r>
            <a:r>
              <a:rPr lang="es-CO" b="1" dirty="0">
                <a:latin typeface="Agency FB" pitchFamily="34" charset="0"/>
              </a:rPr>
              <a:t>Qué son las indulgencias y las indulgencias plenarias, y es su concepto bíblico</a:t>
            </a:r>
            <a:r>
              <a:rPr lang="es-CO" b="1" dirty="0" smtClean="0">
                <a:latin typeface="Agency FB" pitchFamily="34" charset="0"/>
              </a:rPr>
              <a:t>?"</a:t>
            </a:r>
            <a:endParaRPr lang="es-CO" b="1" dirty="0">
              <a:latin typeface="Agency FB" pitchFamily="34" charset="0"/>
            </a:endParaRPr>
          </a:p>
        </p:txBody>
      </p:sp>
      <p:sp>
        <p:nvSpPr>
          <p:cNvPr id="3" name="2 Marcador de contenido"/>
          <p:cNvSpPr>
            <a:spLocks noGrp="1"/>
          </p:cNvSpPr>
          <p:nvPr>
            <p:ph idx="1"/>
          </p:nvPr>
        </p:nvSpPr>
        <p:spPr>
          <a:xfrm>
            <a:off x="457200" y="1600201"/>
            <a:ext cx="6059016" cy="2476872"/>
          </a:xfrm>
        </p:spPr>
        <p:txBody>
          <a:bodyPr>
            <a:normAutofit fontScale="92500" lnSpcReduction="20000"/>
          </a:bodyPr>
          <a:lstStyle/>
          <a:p>
            <a:pPr marL="0" indent="0">
              <a:buNone/>
            </a:pPr>
            <a:r>
              <a:rPr lang="es-CO" dirty="0" smtClean="0"/>
              <a:t>La respuesta a esta pregunta la encontramos en el </a:t>
            </a:r>
            <a:r>
              <a:rPr lang="es-CO" dirty="0"/>
              <a:t>Catecismo de la Iglesia </a:t>
            </a:r>
            <a:r>
              <a:rPr lang="es-CO" dirty="0" smtClean="0"/>
              <a:t>Católica que dice, </a:t>
            </a:r>
            <a:r>
              <a:rPr lang="es-CO" dirty="0"/>
              <a:t>una indulgencia es “la remisión ante Dios de la pena temporal correspondiente a pecados que han sido perdonados.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34896">
            <a:off x="7168447" y="1745838"/>
            <a:ext cx="1287000" cy="1902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4272677"/>
            <a:ext cx="8136904" cy="2308324"/>
          </a:xfrm>
          <a:prstGeom prst="rect">
            <a:avLst/>
          </a:prstGeom>
          <a:solidFill>
            <a:schemeClr val="accent2">
              <a:lumMod val="20000"/>
              <a:lumOff val="80000"/>
            </a:schemeClr>
          </a:solidFill>
        </p:spPr>
        <p:txBody>
          <a:bodyPr wrap="square">
            <a:spAutoFit/>
          </a:bodyPr>
          <a:lstStyle/>
          <a:p>
            <a:r>
              <a:rPr lang="es-CO" sz="2400" dirty="0"/>
              <a:t>Un miembro de la fe cristiana propiamente dispuesto, puede obtener una indulgencia bajo condiciones prescritas a través de la Iglesia, la cual, como ministro de la redención, dispensa y aplica con autoridad el tesoro de las satisfacciones de Cristo y los santos. </a:t>
            </a:r>
            <a:r>
              <a:rPr lang="es-CO" sz="2400" u="sng" dirty="0"/>
              <a:t>Una indulgencia es </a:t>
            </a:r>
            <a:r>
              <a:rPr lang="es-CO" sz="2400" u="sng" dirty="0" smtClean="0"/>
              <a:t>PARCIAL, </a:t>
            </a:r>
            <a:r>
              <a:rPr lang="es-CO" sz="2400" u="sng" dirty="0"/>
              <a:t>si quita parte del castigo temporal por el pecado, o </a:t>
            </a:r>
            <a:r>
              <a:rPr lang="es-CO" sz="2400" u="sng" dirty="0" smtClean="0"/>
              <a:t>PLENARIA, </a:t>
            </a:r>
            <a:r>
              <a:rPr lang="es-CO" sz="2400" u="sng" dirty="0"/>
              <a:t>si quita todo el castigo</a:t>
            </a:r>
            <a:r>
              <a:rPr lang="es-CO" sz="2400" dirty="0"/>
              <a:t>.”</a:t>
            </a:r>
          </a:p>
        </p:txBody>
      </p:sp>
    </p:spTree>
    <p:extLst>
      <p:ext uri="{BB962C8B-B14F-4D97-AF65-F5344CB8AC3E}">
        <p14:creationId xmlns:p14="http://schemas.microsoft.com/office/powerpoint/2010/main" val="31661488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barn(inVertical)">
                                      <p:cBhvr>
                                        <p:cTn id="10" dur="500"/>
                                        <p:tgtEl>
                                          <p:spTgt spid="1026"/>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4176464"/>
          </a:xfrm>
        </p:spPr>
        <p:txBody>
          <a:bodyPr>
            <a:normAutofit fontScale="70000" lnSpcReduction="20000"/>
          </a:bodyPr>
          <a:lstStyle/>
          <a:p>
            <a:pPr marL="0" indent="0">
              <a:buNone/>
            </a:pPr>
            <a:r>
              <a:rPr lang="es-CO" dirty="0"/>
              <a:t>Las siguientes definiciones también son muy importantes para entender este punto: </a:t>
            </a:r>
          </a:p>
          <a:p>
            <a:endParaRPr lang="es-CO" dirty="0"/>
          </a:p>
          <a:p>
            <a:r>
              <a:rPr lang="es-CO" sz="3400" b="1" u="sng" dirty="0"/>
              <a:t>Castigo, Eterno</a:t>
            </a:r>
            <a:r>
              <a:rPr lang="es-CO" dirty="0"/>
              <a:t>: </a:t>
            </a:r>
            <a:r>
              <a:rPr lang="es-CO" dirty="0">
                <a:solidFill>
                  <a:srgbClr val="FF0000"/>
                </a:solidFill>
              </a:rPr>
              <a:t>“El castigo por no </a:t>
            </a:r>
            <a:r>
              <a:rPr lang="es-CO" b="1" dirty="0">
                <a:solidFill>
                  <a:srgbClr val="FF0000"/>
                </a:solidFill>
              </a:rPr>
              <a:t>arrepentirse</a:t>
            </a:r>
            <a:r>
              <a:rPr lang="es-CO" dirty="0">
                <a:solidFill>
                  <a:srgbClr val="FF0000"/>
                </a:solidFill>
              </a:rPr>
              <a:t> del pecado mortal, separando al pecador de la comunión con Dios por toda la eternidad; la condenación en el infierno de un pecador no arrepentido.”</a:t>
            </a:r>
          </a:p>
          <a:p>
            <a:endParaRPr lang="es-CO" dirty="0"/>
          </a:p>
          <a:p>
            <a:r>
              <a:rPr lang="es-CO" sz="3400" b="1" u="sng" dirty="0"/>
              <a:t>Castigo, Temporal</a:t>
            </a:r>
            <a:r>
              <a:rPr lang="es-CO" dirty="0"/>
              <a:t>: </a:t>
            </a:r>
            <a:r>
              <a:rPr lang="es-CO" dirty="0">
                <a:solidFill>
                  <a:srgbClr val="FF0000"/>
                </a:solidFill>
              </a:rPr>
              <a:t>“La purificación </a:t>
            </a:r>
            <a:r>
              <a:rPr lang="es-CO" dirty="0" smtClean="0">
                <a:solidFill>
                  <a:srgbClr val="FF0000"/>
                </a:solidFill>
              </a:rPr>
              <a:t>de </a:t>
            </a:r>
            <a:r>
              <a:rPr lang="es-CO" dirty="0">
                <a:solidFill>
                  <a:srgbClr val="FF0000"/>
                </a:solidFill>
              </a:rPr>
              <a:t>la insana atadura de las criaturas, la cual es una consecuencia del pecado que perdura aún después de la muerte. </a:t>
            </a:r>
            <a:r>
              <a:rPr lang="es-CO" u="sng" dirty="0">
                <a:solidFill>
                  <a:srgbClr val="FF0000"/>
                </a:solidFill>
              </a:rPr>
              <a:t>Debemos ser purificados ya sea durante nuestra vida terrenal o a través de la oración y una conversión que proviene de una ferviente caridad, o después de la muerte en el Purgatorio</a:t>
            </a:r>
            <a:r>
              <a:rPr lang="es-CO" dirty="0">
                <a:solidFill>
                  <a:srgbClr val="FF0000"/>
                </a:solidFill>
              </a:rPr>
              <a:t>.” </a:t>
            </a:r>
            <a:endParaRPr lang="es-CO" dirty="0" smtClean="0">
              <a:solidFill>
                <a:srgbClr val="FF0000"/>
              </a:solidFill>
            </a:endParaRPr>
          </a:p>
          <a:p>
            <a:endParaRPr lang="es-CO" b="1" dirty="0" smtClean="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4653136"/>
            <a:ext cx="1820788"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4770948"/>
            <a:ext cx="6480720" cy="1938992"/>
          </a:xfrm>
          <a:prstGeom prst="rect">
            <a:avLst/>
          </a:prstGeom>
        </p:spPr>
        <p:txBody>
          <a:bodyPr wrap="square">
            <a:spAutoFit/>
          </a:bodyPr>
          <a:lstStyle/>
          <a:p>
            <a:r>
              <a:rPr lang="es-CO" sz="2000" b="1" u="sng" dirty="0"/>
              <a:t>Purgatorio</a:t>
            </a:r>
            <a:r>
              <a:rPr lang="es-CO" dirty="0"/>
              <a:t>: “</a:t>
            </a:r>
            <a:r>
              <a:rPr lang="es-CO" sz="2000" dirty="0"/>
              <a:t>Un estado final de purificación después de la muerte y antes de la entrada al cielo, para aquellos que murieron en la gracia de Dios, pero que solo fueron imperfectamente purificados; una purificación final de la imperfección humana antes de que uno pueda entrar al gozo del cielo</a:t>
            </a:r>
            <a:r>
              <a:rPr lang="es-CO" dirty="0"/>
              <a:t>.” </a:t>
            </a:r>
          </a:p>
        </p:txBody>
      </p:sp>
    </p:spTree>
    <p:extLst>
      <p:ext uri="{BB962C8B-B14F-4D97-AF65-F5344CB8AC3E}">
        <p14:creationId xmlns:p14="http://schemas.microsoft.com/office/powerpoint/2010/main" val="422323388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1000" fill="hold"/>
                                        <p:tgtEl>
                                          <p:spTgt spid="2050"/>
                                        </p:tgtEl>
                                        <p:attrNameLst>
                                          <p:attrName>ppt_w</p:attrName>
                                        </p:attrNameLst>
                                      </p:cBhvr>
                                      <p:tavLst>
                                        <p:tav tm="0">
                                          <p:val>
                                            <p:fltVal val="0"/>
                                          </p:val>
                                        </p:tav>
                                        <p:tav tm="100000">
                                          <p:val>
                                            <p:strVal val="#ppt_w"/>
                                          </p:val>
                                        </p:tav>
                                      </p:tavLst>
                                    </p:anim>
                                    <p:anim calcmode="lin" valueType="num">
                                      <p:cBhvr>
                                        <p:cTn id="16" dur="1000" fill="hold"/>
                                        <p:tgtEl>
                                          <p:spTgt spid="2050"/>
                                        </p:tgtEl>
                                        <p:attrNameLst>
                                          <p:attrName>ppt_h</p:attrName>
                                        </p:attrNameLst>
                                      </p:cBhvr>
                                      <p:tavLst>
                                        <p:tav tm="0">
                                          <p:val>
                                            <p:fltVal val="0"/>
                                          </p:val>
                                        </p:tav>
                                        <p:tav tm="100000">
                                          <p:val>
                                            <p:strVal val="#ppt_h"/>
                                          </p:val>
                                        </p:tav>
                                      </p:tavLst>
                                    </p:anim>
                                    <p:anim calcmode="lin" valueType="num">
                                      <p:cBhvr>
                                        <p:cTn id="17" dur="1000" fill="hold"/>
                                        <p:tgtEl>
                                          <p:spTgt spid="2050"/>
                                        </p:tgtEl>
                                        <p:attrNameLst>
                                          <p:attrName>style.rotation</p:attrName>
                                        </p:attrNameLst>
                                      </p:cBhvr>
                                      <p:tavLst>
                                        <p:tav tm="0">
                                          <p:val>
                                            <p:fltVal val="90"/>
                                          </p:val>
                                        </p:tav>
                                        <p:tav tm="100000">
                                          <p:val>
                                            <p:fltVal val="0"/>
                                          </p:val>
                                        </p:tav>
                                      </p:tavLst>
                                    </p:anim>
                                    <p:animEffect transition="in" filter="fade">
                                      <p:cBhvr>
                                        <p:cTn id="18" dur="1000"/>
                                        <p:tgtEl>
                                          <p:spTgt spid="2050"/>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016224"/>
          </a:xfrm>
          <a:solidFill>
            <a:schemeClr val="accent3">
              <a:lumMod val="20000"/>
              <a:lumOff val="80000"/>
            </a:schemeClr>
          </a:solidFill>
        </p:spPr>
        <p:txBody>
          <a:bodyPr>
            <a:normAutofit fontScale="85000" lnSpcReduction="10000"/>
          </a:bodyPr>
          <a:lstStyle/>
          <a:p>
            <a:pPr marL="0" indent="0">
              <a:buNone/>
            </a:pPr>
            <a:r>
              <a:rPr lang="es-CO" dirty="0"/>
              <a:t>La Iglesia Católica Romana enseña que el pecado tiene una doble consecuencia. Para un miembro de la Iglesia Católica, el cometer un pecado (mortal) es causa del “castigo eterno” – incluyendo la separación eterna de Dios y el sufrimiento en el </a:t>
            </a:r>
            <a:r>
              <a:rPr lang="es-CO" dirty="0" smtClean="0"/>
              <a:t>infierno. </a:t>
            </a:r>
          </a:p>
        </p:txBody>
      </p:sp>
      <p:sp>
        <p:nvSpPr>
          <p:cNvPr id="2" name="1 Rectángulo"/>
          <p:cNvSpPr/>
          <p:nvPr/>
        </p:nvSpPr>
        <p:spPr>
          <a:xfrm>
            <a:off x="611560" y="2636912"/>
            <a:ext cx="6480720" cy="2246769"/>
          </a:xfrm>
          <a:prstGeom prst="rect">
            <a:avLst/>
          </a:prstGeom>
        </p:spPr>
        <p:txBody>
          <a:bodyPr wrap="square">
            <a:spAutoFit/>
          </a:bodyPr>
          <a:lstStyle/>
          <a:p>
            <a:r>
              <a:rPr lang="es-CO" sz="2000" dirty="0"/>
              <a:t>(La Iglesia Católica también enseña que bajo circunstancias normales, aquellos que no han sido bautizados por la Iglesia Católica Romana u otra iglesia que enseñe la regeneración bautismal, también son condenados al infierno porque la mancha del pecado original permanece sobre sus almas.) </a:t>
            </a:r>
            <a:r>
              <a:rPr lang="es-CO" sz="2000" dirty="0" smtClean="0"/>
              <a:t>Nota: «</a:t>
            </a:r>
            <a:r>
              <a:rPr lang="es-CO" sz="2000" b="1" dirty="0" smtClean="0">
                <a:latin typeface="Agency FB" pitchFamily="34" charset="0"/>
              </a:rPr>
              <a:t>El hijo no llevará el pecado del padre</a:t>
            </a:r>
            <a:r>
              <a:rPr lang="es-CO" sz="2000" dirty="0" smtClean="0"/>
              <a:t>» Ver </a:t>
            </a:r>
            <a:r>
              <a:rPr lang="es-CO" sz="2000" dirty="0" smtClean="0">
                <a:solidFill>
                  <a:srgbClr val="FF0000"/>
                </a:solidFill>
              </a:rPr>
              <a:t>(Eze.18:20). </a:t>
            </a:r>
            <a:r>
              <a:rPr lang="es-CO" sz="2000" dirty="0" smtClean="0"/>
              <a:t>Lo que heredamos de Adán es la tendencia al pecado.</a:t>
            </a:r>
            <a:endParaRPr lang="es-CO" sz="2000" dirty="0"/>
          </a:p>
        </p:txBody>
      </p:sp>
      <p:sp>
        <p:nvSpPr>
          <p:cNvPr id="4" name="3 Rectángulo"/>
          <p:cNvSpPr/>
          <p:nvPr/>
        </p:nvSpPr>
        <p:spPr>
          <a:xfrm>
            <a:off x="611560" y="5229200"/>
            <a:ext cx="7848872" cy="1200329"/>
          </a:xfrm>
          <a:prstGeom prst="rect">
            <a:avLst/>
          </a:prstGeom>
          <a:solidFill>
            <a:schemeClr val="accent3">
              <a:lumMod val="20000"/>
              <a:lumOff val="80000"/>
            </a:schemeClr>
          </a:solidFill>
        </p:spPr>
        <p:txBody>
          <a:bodyPr wrap="square">
            <a:spAutoFit/>
          </a:bodyPr>
          <a:lstStyle/>
          <a:p>
            <a:r>
              <a:rPr lang="es-CO" sz="2400" dirty="0" smtClean="0"/>
              <a:t>La iglesia católica dice: El </a:t>
            </a:r>
            <a:r>
              <a:rPr lang="es-CO" sz="2400" dirty="0"/>
              <a:t>pecado venial (menor), en contraste, no causa un “castigo eterno”, sino un “castigo temporal”.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2603606"/>
            <a:ext cx="1921396" cy="2409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265782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heel(1)">
                                      <p:cBhvr>
                                        <p:cTn id="13"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77500" lnSpcReduction="20000"/>
          </a:bodyPr>
          <a:lstStyle/>
          <a:p>
            <a:pPr marL="0" indent="0">
              <a:buNone/>
            </a:pPr>
            <a:r>
              <a:rPr lang="es-CO" dirty="0"/>
              <a:t>Las enseñanzas de la Iglesia Católica algunas veces se refieren a estos “castigos temporales” como impartidos por Dios, siendo éstos una manera de purificar a Sus hijos (ya sea en esta vida o en el Purgatorio). </a:t>
            </a:r>
            <a:endParaRPr lang="es-CO" dirty="0" smtClean="0"/>
          </a:p>
          <a:p>
            <a:pPr marL="0" indent="0">
              <a:buNone/>
            </a:pPr>
            <a:endParaRPr lang="es-CO" dirty="0" smtClean="0"/>
          </a:p>
          <a:p>
            <a:pPr marL="0" indent="0">
              <a:buNone/>
            </a:pPr>
            <a:r>
              <a:rPr lang="es-CO" dirty="0" smtClean="0"/>
              <a:t>Pero </a:t>
            </a:r>
            <a:r>
              <a:rPr lang="es-CO" dirty="0"/>
              <a:t>la Iglesia Católica Romana también ve los pecados veniales como creadores de deudas con la justicia de Dios que deben ser expiadas de una manera que es </a:t>
            </a:r>
            <a:r>
              <a:rPr lang="es-CO" b="1" u="sng" dirty="0"/>
              <a:t>distinta de la expiación de Cristo por el castigo eterno</a:t>
            </a:r>
            <a:r>
              <a:rPr lang="es-CO" dirty="0" smtClean="0"/>
              <a:t>.</a:t>
            </a:r>
          </a:p>
          <a:p>
            <a:pPr marL="0" indent="0">
              <a:buNone/>
            </a:pPr>
            <a:r>
              <a:rPr lang="es-CO" dirty="0" smtClean="0"/>
              <a:t> </a:t>
            </a:r>
          </a:p>
          <a:p>
            <a:pPr marL="0" indent="0">
              <a:buNone/>
            </a:pPr>
            <a:r>
              <a:rPr lang="es-CO" dirty="0" smtClean="0"/>
              <a:t>La </a:t>
            </a:r>
            <a:r>
              <a:rPr lang="es-CO" dirty="0"/>
              <a:t>Iglesia Católica enseña que por la unidad del Cuerpo de Cristo (La Comunión de los Santos) (incluyendo a los creyentes vivos, los creyentes en el cielo, santos en el cielo, Cristo, María y los creyentes imperfectos en el Purgatorio), es posible que el mérito generado por las buenas obras, oraciones, limosnas, sufrimientos, etc. de uno o más de estos miembros del Cuerpo pueda ser aplicado a la deuda temporal de otro. </a:t>
            </a:r>
            <a:endParaRPr lang="es-CO" dirty="0" smtClean="0"/>
          </a:p>
          <a:p>
            <a:endParaRPr lang="es-CO" dirty="0"/>
          </a:p>
          <a:p>
            <a:endParaRPr lang="es-CO" dirty="0"/>
          </a:p>
        </p:txBody>
      </p:sp>
    </p:spTree>
    <p:extLst>
      <p:ext uri="{BB962C8B-B14F-4D97-AF65-F5344CB8AC3E}">
        <p14:creationId xmlns:p14="http://schemas.microsoft.com/office/powerpoint/2010/main" val="264039515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gradFill>
            <a:gsLst>
              <a:gs pos="0">
                <a:srgbClr val="FFEFD1"/>
              </a:gs>
              <a:gs pos="64999">
                <a:srgbClr val="F0EBD5"/>
              </a:gs>
              <a:gs pos="100000">
                <a:srgbClr val="D1C39F"/>
              </a:gs>
            </a:gsLst>
            <a:lin ang="5400000" scaled="0"/>
          </a:gradFill>
        </p:spPr>
        <p:txBody>
          <a:bodyPr>
            <a:normAutofit fontScale="92500" lnSpcReduction="20000"/>
          </a:bodyPr>
          <a:lstStyle/>
          <a:p>
            <a:r>
              <a:rPr lang="es-CO" dirty="0"/>
              <a:t>La Iglesia Católica Romana enseña que la </a:t>
            </a:r>
            <a:r>
              <a:rPr lang="es-CO" u="sng" dirty="0"/>
              <a:t>combinación de los méritos de Cristo, los santos, y los creyentes piadosos son almacenados en un lugar referido como el Tesoro de Méritos </a:t>
            </a:r>
            <a:r>
              <a:rPr lang="es-CO" dirty="0"/>
              <a:t>(algunas veces es llamado el Tesoro de Satisfacción, el Tesoro de la Iglesia, o el tesaurus ecclesiae</a:t>
            </a:r>
            <a:r>
              <a:rPr lang="es-CO" dirty="0" smtClean="0"/>
              <a:t>). </a:t>
            </a:r>
          </a:p>
          <a:p>
            <a:endParaRPr lang="es-CO" dirty="0" smtClean="0"/>
          </a:p>
          <a:p>
            <a:r>
              <a:rPr lang="es-CO" dirty="0" smtClean="0"/>
              <a:t>Y </a:t>
            </a:r>
            <a:r>
              <a:rPr lang="es-CO" dirty="0"/>
              <a:t>que debido a la sucesión apostólica desde Pedro, </a:t>
            </a:r>
            <a:r>
              <a:rPr lang="es-CO" u="sng" dirty="0" smtClean="0"/>
              <a:t>LA IGLESIA CATÓLICA ROMANA ES LA ÚNICA QUE TIENE LA AUTORIDAD DE SACAR MÉRITOS DE ESTE TESORO Y OTORGARLO A LOS CREYENTES EN ESTA VIDA O EN EL PURGATORIO, PARA PAGAR POR ALGUNOS O TODOS SUS PECADOS VENIALES</a:t>
            </a:r>
            <a:r>
              <a:rPr lang="es-CO" dirty="0" smtClean="0"/>
              <a:t>. </a:t>
            </a:r>
            <a:r>
              <a:rPr lang="es-CO" dirty="0"/>
              <a:t>Esto es efectuado a través de la </a:t>
            </a:r>
            <a:r>
              <a:rPr lang="es-CO" u="sng" dirty="0"/>
              <a:t>concesión de indulgencias. </a:t>
            </a:r>
          </a:p>
          <a:p>
            <a:endParaRPr lang="es-CO" dirty="0"/>
          </a:p>
        </p:txBody>
      </p:sp>
    </p:spTree>
    <p:extLst>
      <p:ext uri="{BB962C8B-B14F-4D97-AF65-F5344CB8AC3E}">
        <p14:creationId xmlns:p14="http://schemas.microsoft.com/office/powerpoint/2010/main" val="2352779951"/>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6408712"/>
          </a:xfrm>
        </p:spPr>
        <p:txBody>
          <a:bodyPr>
            <a:normAutofit fontScale="77500" lnSpcReduction="20000"/>
          </a:bodyPr>
          <a:lstStyle/>
          <a:p>
            <a:pPr marL="0" indent="0">
              <a:buNone/>
            </a:pPr>
            <a:endParaRPr lang="es-CO" dirty="0" smtClean="0"/>
          </a:p>
          <a:p>
            <a:pPr marL="0" indent="0">
              <a:buNone/>
            </a:pPr>
            <a:r>
              <a:rPr lang="es-CO" dirty="0" smtClean="0"/>
              <a:t>Nuevamente</a:t>
            </a:r>
            <a:r>
              <a:rPr lang="es-CO" dirty="0"/>
              <a:t>, las indulgencias se aplican solo al castigo temporal, no al eterno, y solo pueden ser distribuidas a través de un </a:t>
            </a:r>
            <a:r>
              <a:rPr lang="es-CO" u="sng" dirty="0"/>
              <a:t>líder de la Iglesia Católica Romana</a:t>
            </a:r>
            <a:r>
              <a:rPr lang="es-CO" dirty="0"/>
              <a:t>, a alguien que esté ya sea en el </a:t>
            </a:r>
            <a:r>
              <a:rPr lang="es-CO" u="sng" dirty="0"/>
              <a:t>Purgatorio</a:t>
            </a:r>
            <a:r>
              <a:rPr lang="es-CO" dirty="0"/>
              <a:t> o aún viviendo y cuya alma esté en un estado de gracia santificante. (</a:t>
            </a:r>
            <a:r>
              <a:rPr lang="es-CO" dirty="0" smtClean="0"/>
              <a:t>por ejemplo. </a:t>
            </a:r>
            <a:r>
              <a:rPr lang="es-CO" dirty="0"/>
              <a:t>él/ella irá al Purgatorio, no al infierno si él/ella fuera a morir en ese momento</a:t>
            </a:r>
            <a:r>
              <a:rPr lang="es-CO" dirty="0" smtClean="0"/>
              <a:t>)</a:t>
            </a:r>
          </a:p>
          <a:p>
            <a:pPr marL="0" indent="0">
              <a:buNone/>
            </a:pPr>
            <a:r>
              <a:rPr lang="es-CO" dirty="0" smtClean="0"/>
              <a:t> </a:t>
            </a:r>
          </a:p>
          <a:p>
            <a:pPr marL="400050" lvl="1" indent="0">
              <a:buNone/>
            </a:pPr>
            <a:r>
              <a:rPr lang="es-CO" dirty="0" smtClean="0"/>
              <a:t>Una </a:t>
            </a:r>
            <a:r>
              <a:rPr lang="es-CO" dirty="0"/>
              <a:t>indulgencia puede ser obtenida a través de la práctica de </a:t>
            </a:r>
            <a:r>
              <a:rPr lang="es-CO" u="sng" dirty="0"/>
              <a:t>buenas obras</a:t>
            </a:r>
            <a:r>
              <a:rPr lang="es-CO" dirty="0"/>
              <a:t>, una </a:t>
            </a:r>
            <a:r>
              <a:rPr lang="es-CO" u="sng" dirty="0"/>
              <a:t>Misa que sea ofrecida a favor de alguien</a:t>
            </a:r>
            <a:r>
              <a:rPr lang="es-CO" dirty="0"/>
              <a:t>, </a:t>
            </a:r>
            <a:r>
              <a:rPr lang="es-CO" u="sng" dirty="0"/>
              <a:t>rezando</a:t>
            </a:r>
            <a:r>
              <a:rPr lang="es-CO" dirty="0"/>
              <a:t>, por </a:t>
            </a:r>
            <a:r>
              <a:rPr lang="es-CO" u="sng" dirty="0"/>
              <a:t>abstinencia</a:t>
            </a:r>
            <a:r>
              <a:rPr lang="es-CO" dirty="0"/>
              <a:t>, por </a:t>
            </a:r>
            <a:r>
              <a:rPr lang="es-CO" u="sng" dirty="0"/>
              <a:t>dádivas a los pobres</a:t>
            </a:r>
            <a:r>
              <a:rPr lang="es-CO" dirty="0"/>
              <a:t>, o algunos otros actos meritorios realizados de acuerdo con los requerimientos dictados por un Papa u obispo que tenga jurisdicción sobre ese individuo. </a:t>
            </a:r>
            <a:endParaRPr lang="es-CO" dirty="0" smtClean="0"/>
          </a:p>
          <a:p>
            <a:pPr marL="0" indent="0">
              <a:buNone/>
            </a:pPr>
            <a:endParaRPr lang="es-CO" dirty="0" smtClean="0"/>
          </a:p>
          <a:p>
            <a:pPr marL="0" indent="0">
              <a:buNone/>
            </a:pPr>
            <a:r>
              <a:rPr lang="es-CO" dirty="0" smtClean="0"/>
              <a:t>Para </a:t>
            </a:r>
            <a:r>
              <a:rPr lang="es-CO" dirty="0"/>
              <a:t>algunos, el ofrecer una misa es visto como uno de los medios más efectivos para reducir el castigo temporal de esa persona en el Purgatorio. Una indulgencia parcial reducirá el castigo temporal que tenga una persona. Una indulgencia plenaria quitará todo el castigo temporal. </a:t>
            </a:r>
          </a:p>
          <a:p>
            <a:endParaRPr lang="es-CO" dirty="0"/>
          </a:p>
        </p:txBody>
      </p:sp>
    </p:spTree>
    <p:extLst>
      <p:ext uri="{BB962C8B-B14F-4D97-AF65-F5344CB8AC3E}">
        <p14:creationId xmlns:p14="http://schemas.microsoft.com/office/powerpoint/2010/main" val="2616879866"/>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heel(1)">
                                      <p:cBhvr>
                                        <p:cTn id="1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648072"/>
          </a:xfrm>
          <a:solidFill>
            <a:schemeClr val="bg2"/>
          </a:solidFill>
        </p:spPr>
        <p:txBody>
          <a:bodyPr>
            <a:normAutofit fontScale="85000" lnSpcReduction="10000"/>
          </a:bodyPr>
          <a:lstStyle/>
          <a:p>
            <a:pPr marL="0" indent="0">
              <a:buNone/>
            </a:pPr>
            <a:r>
              <a:rPr lang="es-CO" sz="4100" b="1" u="sng" dirty="0"/>
              <a:t>¿Es bíblico el concepto de las indulgencias</a:t>
            </a:r>
            <a:r>
              <a:rPr lang="es-CO" sz="4100" b="1" u="sng" dirty="0" smtClean="0"/>
              <a:t>?</a:t>
            </a:r>
            <a:endParaRPr lang="es-CO" sz="4100" b="1" u="sng" dirty="0"/>
          </a:p>
        </p:txBody>
      </p:sp>
      <p:sp>
        <p:nvSpPr>
          <p:cNvPr id="4" name="3 Rectángulo"/>
          <p:cNvSpPr/>
          <p:nvPr/>
        </p:nvSpPr>
        <p:spPr>
          <a:xfrm>
            <a:off x="2699792" y="1700808"/>
            <a:ext cx="3744416" cy="2862322"/>
          </a:xfrm>
          <a:prstGeom prst="rect">
            <a:avLst/>
          </a:prstGeom>
        </p:spPr>
        <p:txBody>
          <a:bodyPr wrap="square">
            <a:spAutoFit/>
          </a:bodyPr>
          <a:lstStyle/>
          <a:p>
            <a:pPr algn="ctr"/>
            <a:r>
              <a:rPr lang="es-CO" sz="2000" dirty="0"/>
              <a:t>Varias doctrinas de la Iglesia Católica Romana son derivadas de la tradición más no de la Escritura. Y como la Iglesia Católica Romana ve sus tradiciones tan consistentes como la Escritura y de igual autoridad que la Escritura, esto no es un argumento para ellos</a:t>
            </a:r>
            <a:r>
              <a:rPr lang="es-CO" sz="2000" dirty="0" smtClean="0"/>
              <a:t>. </a:t>
            </a:r>
            <a:endParaRPr lang="es-CO"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844824"/>
            <a:ext cx="1973368" cy="2365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1412023"/>
            <a:ext cx="1896988" cy="115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663494" y="2585225"/>
            <a:ext cx="2286000" cy="2462213"/>
          </a:xfrm>
          <a:prstGeom prst="rect">
            <a:avLst/>
          </a:prstGeom>
        </p:spPr>
        <p:txBody>
          <a:bodyPr wrap="square">
            <a:spAutoFit/>
          </a:bodyPr>
          <a:lstStyle/>
          <a:p>
            <a:pPr algn="ctr"/>
            <a:r>
              <a:rPr lang="es-CO" sz="1400" b="1" dirty="0">
                <a:solidFill>
                  <a:srgbClr val="FF0000"/>
                </a:solidFill>
              </a:rPr>
              <a:t>Nota: </a:t>
            </a:r>
            <a:r>
              <a:rPr lang="es-CO" sz="1400" b="1" dirty="0" smtClean="0">
                <a:solidFill>
                  <a:srgbClr val="FF0000"/>
                </a:solidFill>
              </a:rPr>
              <a:t>El </a:t>
            </a:r>
            <a:r>
              <a:rPr lang="es-CO" sz="1400" b="1" dirty="0">
                <a:solidFill>
                  <a:srgbClr val="FF0000"/>
                </a:solidFill>
              </a:rPr>
              <a:t>hecho de que aparezca mas grande la imagen de las tradiciones que la imagen de la Biblia, </a:t>
            </a:r>
            <a:r>
              <a:rPr lang="es-CO" sz="1400" b="1" dirty="0" smtClean="0">
                <a:solidFill>
                  <a:srgbClr val="FF0000"/>
                </a:solidFill>
              </a:rPr>
              <a:t>indica </a:t>
            </a:r>
            <a:r>
              <a:rPr lang="es-CO" sz="1400" b="1" dirty="0">
                <a:solidFill>
                  <a:srgbClr val="FF0000"/>
                </a:solidFill>
              </a:rPr>
              <a:t>que la iglesia católica considera de mayor </a:t>
            </a:r>
            <a:r>
              <a:rPr lang="es-CO" sz="1400" b="1" dirty="0" smtClean="0">
                <a:solidFill>
                  <a:srgbClr val="FF0000"/>
                </a:solidFill>
              </a:rPr>
              <a:t>importancia la tradición que la Biblia la cuan contiene la Palabra de Dos, mientras que la tradición las palabras de los hombres-</a:t>
            </a:r>
            <a:endParaRPr lang="es-CO" sz="1400" b="1" dirty="0">
              <a:solidFill>
                <a:srgbClr val="FF0000"/>
              </a:solidFill>
            </a:endParaRPr>
          </a:p>
        </p:txBody>
      </p:sp>
      <p:sp>
        <p:nvSpPr>
          <p:cNvPr id="5" name="4 Rectángulo"/>
          <p:cNvSpPr/>
          <p:nvPr/>
        </p:nvSpPr>
        <p:spPr>
          <a:xfrm>
            <a:off x="0" y="5301208"/>
            <a:ext cx="9143999" cy="1323439"/>
          </a:xfrm>
          <a:prstGeom prst="rect">
            <a:avLst/>
          </a:prstGeom>
          <a:solidFill>
            <a:schemeClr val="bg2"/>
          </a:solidFill>
        </p:spPr>
        <p:txBody>
          <a:bodyPr wrap="square">
            <a:spAutoFit/>
          </a:bodyPr>
          <a:lstStyle/>
          <a:p>
            <a:r>
              <a:rPr lang="es-CO" sz="2000" dirty="0" smtClean="0"/>
              <a:t>En contraste, los </a:t>
            </a:r>
            <a:r>
              <a:rPr lang="es-CO" sz="2000" dirty="0"/>
              <a:t>grupos cristianos, solamente la Biblia es la fuente de autoridad y es más que suficiente para proveer a los cristianos </a:t>
            </a:r>
            <a:r>
              <a:rPr lang="es-CO" sz="2000" dirty="0" smtClean="0"/>
              <a:t>los </a:t>
            </a:r>
            <a:r>
              <a:rPr lang="es-CO" sz="2000" dirty="0"/>
              <a:t>recursos que necesiten para conocer y servir a Cristo como fue el propósito de </a:t>
            </a:r>
            <a:r>
              <a:rPr lang="es-CO" sz="2000" dirty="0" smtClean="0"/>
              <a:t>Dios desde un principio. Ver </a:t>
            </a:r>
            <a:r>
              <a:rPr lang="es-CO" sz="2000" dirty="0" smtClean="0">
                <a:solidFill>
                  <a:srgbClr val="FF0000"/>
                </a:solidFill>
              </a:rPr>
              <a:t>(Juan 5:39; Mat.4:4,7; Deut.17:18-20; Jos.1:8; 2 </a:t>
            </a:r>
            <a:r>
              <a:rPr lang="es-CO" sz="2000" dirty="0">
                <a:solidFill>
                  <a:srgbClr val="FF0000"/>
                </a:solidFill>
              </a:rPr>
              <a:t>Timoteo 3:15-17; Hechos 20:32) </a:t>
            </a:r>
          </a:p>
        </p:txBody>
      </p:sp>
    </p:spTree>
    <p:extLst>
      <p:ext uri="{BB962C8B-B14F-4D97-AF65-F5344CB8AC3E}">
        <p14:creationId xmlns:p14="http://schemas.microsoft.com/office/powerpoint/2010/main" val="112717001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500" fill="hold"/>
                                        <p:tgtEl>
                                          <p:spTgt spid="1026"/>
                                        </p:tgtEl>
                                        <p:attrNameLst>
                                          <p:attrName>ppt_x</p:attrName>
                                        </p:attrNameLst>
                                      </p:cBhvr>
                                      <p:tavLst>
                                        <p:tav tm="0">
                                          <p:val>
                                            <p:strVal val="#ppt_x"/>
                                          </p:val>
                                        </p:tav>
                                        <p:tav tm="100000">
                                          <p:val>
                                            <p:strVal val="#ppt_x"/>
                                          </p:val>
                                        </p:tav>
                                      </p:tavLst>
                                    </p:anim>
                                    <p:anim calcmode="lin" valueType="num">
                                      <p:cBhvr additive="base">
                                        <p:cTn id="12" dur="500" fill="hold"/>
                                        <p:tgtEl>
                                          <p:spTgt spid="102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additive="base">
                                        <p:cTn id="15" dur="500" fill="hold"/>
                                        <p:tgtEl>
                                          <p:spTgt spid="1027"/>
                                        </p:tgtEl>
                                        <p:attrNameLst>
                                          <p:attrName>ppt_x</p:attrName>
                                        </p:attrNameLst>
                                      </p:cBhvr>
                                      <p:tavLst>
                                        <p:tav tm="0">
                                          <p:val>
                                            <p:strVal val="#ppt_x"/>
                                          </p:val>
                                        </p:tav>
                                        <p:tav tm="100000">
                                          <p:val>
                                            <p:strVal val="#ppt_x"/>
                                          </p:val>
                                        </p:tav>
                                      </p:tavLst>
                                    </p:anim>
                                    <p:anim calcmode="lin" valueType="num">
                                      <p:cBhvr additive="base">
                                        <p:cTn id="16" dur="500" fill="hold"/>
                                        <p:tgtEl>
                                          <p:spTgt spid="102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2"/>
            <a:ext cx="8229600" cy="6624736"/>
          </a:xfrm>
        </p:spPr>
        <p:txBody>
          <a:bodyPr>
            <a:normAutofit fontScale="77500" lnSpcReduction="20000"/>
          </a:bodyPr>
          <a:lstStyle/>
          <a:p>
            <a:pPr marL="0" indent="0">
              <a:buNone/>
            </a:pPr>
            <a:r>
              <a:rPr lang="es-CO" dirty="0" smtClean="0"/>
              <a:t>Pero </a:t>
            </a:r>
            <a:r>
              <a:rPr lang="es-CO" dirty="0"/>
              <a:t>como la Iglesia Católica Romana declara que sus doctrinas no son contradictorias a la Escritura y acepta la Escritura como parte de su autoridad, es apropiado para ambos grupos el preguntar </a:t>
            </a:r>
            <a:r>
              <a:rPr lang="es-CO" b="1" dirty="0"/>
              <a:t>“¿Son bíblicas las indulgencias</a:t>
            </a:r>
            <a:r>
              <a:rPr lang="es-CO" dirty="0" smtClean="0"/>
              <a:t>?”</a:t>
            </a:r>
          </a:p>
          <a:p>
            <a:pPr marL="0" indent="0">
              <a:buNone/>
            </a:pPr>
            <a:endParaRPr lang="es-CO" dirty="0" smtClean="0"/>
          </a:p>
          <a:p>
            <a:pPr marL="0" indent="0">
              <a:buNone/>
            </a:pPr>
            <a:r>
              <a:rPr lang="es-CO" dirty="0" smtClean="0"/>
              <a:t>Un </a:t>
            </a:r>
            <a:r>
              <a:rPr lang="es-CO" dirty="0"/>
              <a:t>examen de los pasajes que la Iglesia Católica Romana utiliza como soporte de doctrinas tales como el </a:t>
            </a:r>
            <a:r>
              <a:rPr lang="es-CO" u="sng" dirty="0"/>
              <a:t>castigo temporal</a:t>
            </a:r>
            <a:r>
              <a:rPr lang="es-CO" dirty="0"/>
              <a:t>, la </a:t>
            </a:r>
            <a:r>
              <a:rPr lang="es-CO" u="sng" dirty="0"/>
              <a:t>expiación vicaria por creyentes y santos y el Purgatorio</a:t>
            </a:r>
            <a:r>
              <a:rPr lang="es-CO" dirty="0"/>
              <a:t>, ilustra la dependencia de sus tradiciones por </a:t>
            </a:r>
            <a:r>
              <a:rPr lang="es-CO" b="1" u="sng" dirty="0" smtClean="0"/>
              <a:t>SOBRE</a:t>
            </a:r>
            <a:r>
              <a:rPr lang="es-CO" dirty="0" smtClean="0"/>
              <a:t>, Y </a:t>
            </a:r>
            <a:r>
              <a:rPr lang="es-CO" b="1" u="sng" dirty="0" smtClean="0"/>
              <a:t>MÁS ALLÁ DE LA ESCRITURA</a:t>
            </a:r>
            <a:r>
              <a:rPr lang="es-CO" dirty="0" smtClean="0"/>
              <a:t>. </a:t>
            </a:r>
          </a:p>
          <a:p>
            <a:pPr marL="0" indent="0">
              <a:buNone/>
            </a:pPr>
            <a:r>
              <a:rPr lang="es-CO" dirty="0" smtClean="0"/>
              <a:t>Otras </a:t>
            </a:r>
            <a:r>
              <a:rPr lang="es-CO" dirty="0"/>
              <a:t>doctrinas, tales como el </a:t>
            </a:r>
            <a:r>
              <a:rPr lang="es-CO" u="sng" dirty="0"/>
              <a:t>Tesoro de Méritos</a:t>
            </a:r>
            <a:r>
              <a:rPr lang="es-CO" dirty="0"/>
              <a:t>, </a:t>
            </a:r>
            <a:endParaRPr lang="es-CO" dirty="0" smtClean="0"/>
          </a:p>
          <a:p>
            <a:pPr marL="0" indent="0">
              <a:buNone/>
            </a:pPr>
            <a:r>
              <a:rPr lang="es-CO" dirty="0" smtClean="0"/>
              <a:t>el </a:t>
            </a:r>
            <a:r>
              <a:rPr lang="es-CO" dirty="0"/>
              <a:t>“</a:t>
            </a:r>
            <a:r>
              <a:rPr lang="es-CO" u="sng" dirty="0"/>
              <a:t>incorruptible e insondable mérito de María</a:t>
            </a:r>
            <a:r>
              <a:rPr lang="es-CO" dirty="0"/>
              <a:t>”, </a:t>
            </a:r>
            <a:endParaRPr lang="es-CO" dirty="0" smtClean="0"/>
          </a:p>
          <a:p>
            <a:pPr marL="0" indent="0">
              <a:buNone/>
            </a:pPr>
            <a:r>
              <a:rPr lang="es-CO" dirty="0" smtClean="0"/>
              <a:t>el </a:t>
            </a:r>
            <a:r>
              <a:rPr lang="es-CO" dirty="0"/>
              <a:t>“</a:t>
            </a:r>
            <a:r>
              <a:rPr lang="es-CO" u="sng" dirty="0"/>
              <a:t>superabundante mérito de los santos</a:t>
            </a:r>
            <a:r>
              <a:rPr lang="es-CO" dirty="0"/>
              <a:t>”, y </a:t>
            </a:r>
            <a:endParaRPr lang="es-CO" dirty="0" smtClean="0"/>
          </a:p>
          <a:p>
            <a:pPr marL="0" indent="0">
              <a:buNone/>
            </a:pPr>
            <a:r>
              <a:rPr lang="es-CO" dirty="0" smtClean="0"/>
              <a:t>la </a:t>
            </a:r>
            <a:r>
              <a:rPr lang="es-CO" u="sng" dirty="0"/>
              <a:t>existencia de indulgencias </a:t>
            </a:r>
            <a:r>
              <a:rPr lang="es-CO" dirty="0"/>
              <a:t>¡son todas ellas ajenas a la Escritura! </a:t>
            </a:r>
            <a:endParaRPr lang="es-CO" dirty="0" smtClean="0"/>
          </a:p>
          <a:p>
            <a:pPr marL="0" indent="0">
              <a:buNone/>
            </a:pPr>
            <a:r>
              <a:rPr lang="es-CO" sz="3400" b="1" u="sng" dirty="0" smtClean="0"/>
              <a:t>¿</a:t>
            </a:r>
            <a:r>
              <a:rPr lang="es-CO" sz="3400" b="1" u="sng" dirty="0"/>
              <a:t>Es bíblica la doctrina de las indulgencias? </a:t>
            </a:r>
            <a:endParaRPr lang="es-CO" sz="3400" b="1" u="sng" dirty="0" smtClean="0"/>
          </a:p>
          <a:p>
            <a:pPr marL="0" indent="0">
              <a:buNone/>
            </a:pPr>
            <a:r>
              <a:rPr lang="es-CO" dirty="0" smtClean="0"/>
              <a:t>Una </a:t>
            </a:r>
            <a:r>
              <a:rPr lang="es-CO" dirty="0"/>
              <a:t>interpretación consistente y contextual de las Escrituras no respaldará ni la enseñanza de indulgencias, ni las doctrinas desarrolladas a partir de ellas</a:t>
            </a:r>
            <a:r>
              <a:rPr lang="es-CO" dirty="0" smtClean="0"/>
              <a:t>.</a:t>
            </a:r>
            <a:endParaRPr lang="es-CO" dirty="0"/>
          </a:p>
          <a:p>
            <a:endParaRPr lang="es-CO" dirty="0"/>
          </a:p>
          <a:p>
            <a:endParaRPr lang="es-CO" dirty="0"/>
          </a:p>
        </p:txBody>
      </p:sp>
    </p:spTree>
    <p:extLst>
      <p:ext uri="{BB962C8B-B14F-4D97-AF65-F5344CB8AC3E}">
        <p14:creationId xmlns:p14="http://schemas.microsoft.com/office/powerpoint/2010/main" val="182719737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barn(inVertical)">
                                      <p:cBhvr>
                                        <p:cTn id="39" dur="500"/>
                                        <p:tgtEl>
                                          <p:spTgt spid="3">
                                            <p:txEl>
                                              <p:pRg st="7" end="7"/>
                                            </p:txEl>
                                          </p:spTgt>
                                        </p:tgtEl>
                                      </p:cBhvr>
                                    </p:animEffect>
                                  </p:childTnLst>
                                </p:cTn>
                              </p:par>
                              <p:par>
                                <p:cTn id="40" presetID="16" presetClass="entr" presetSubtype="21"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barn(inVertical)">
                                      <p:cBhvr>
                                        <p:cTn id="4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a:bodyPr>
          <a:lstStyle/>
          <a:p>
            <a:pPr marL="0" indent="0">
              <a:buNone/>
            </a:pPr>
            <a:r>
              <a:rPr lang="es-CO" sz="3500" b="1" u="sng" dirty="0"/>
              <a:t>Indulgencias y Purgatorio</a:t>
            </a:r>
          </a:p>
          <a:p>
            <a:pPr marL="0" indent="0">
              <a:buNone/>
            </a:pPr>
            <a:r>
              <a:rPr lang="es-CO" sz="2400" dirty="0" smtClean="0"/>
              <a:t>La </a:t>
            </a:r>
            <a:r>
              <a:rPr lang="es-CO" sz="2400" dirty="0"/>
              <a:t>Iglesia Católica Romana cita unos </a:t>
            </a:r>
            <a:r>
              <a:rPr lang="es-CO" sz="2400" dirty="0" smtClean="0"/>
              <a:t>pasajes Bíblicos para </a:t>
            </a:r>
            <a:r>
              <a:rPr lang="es-CO" sz="2400" dirty="0"/>
              <a:t>su soporte escritural del Purgatorio. </a:t>
            </a:r>
            <a:endParaRPr lang="es-CO" sz="2400" dirty="0" smtClean="0">
              <a:solidFill>
                <a:srgbClr val="FF0000"/>
              </a:solidFill>
            </a:endParaRPr>
          </a:p>
          <a:p>
            <a:pPr marL="0" indent="0">
              <a:buNone/>
            </a:pPr>
            <a:r>
              <a:rPr lang="es-CO" sz="2400" dirty="0"/>
              <a:t> </a:t>
            </a:r>
            <a:r>
              <a:rPr lang="es-CO" sz="2400" dirty="0" smtClean="0"/>
              <a:t>          Ellos citan </a:t>
            </a:r>
            <a:r>
              <a:rPr lang="es-CO" sz="2400" dirty="0" smtClean="0">
                <a:solidFill>
                  <a:srgbClr val="FF0000"/>
                </a:solidFill>
              </a:rPr>
              <a:t>1 </a:t>
            </a:r>
            <a:r>
              <a:rPr lang="es-CO" sz="2400" dirty="0">
                <a:solidFill>
                  <a:srgbClr val="FF0000"/>
                </a:solidFill>
              </a:rPr>
              <a:t>Corintios </a:t>
            </a:r>
            <a:r>
              <a:rPr lang="es-CO" sz="2400" dirty="0" smtClean="0">
                <a:solidFill>
                  <a:srgbClr val="FF0000"/>
                </a:solidFill>
              </a:rPr>
              <a:t>3:10.15. </a:t>
            </a:r>
            <a:r>
              <a:rPr lang="es-CO" sz="2400" dirty="0" smtClean="0"/>
              <a:t>Leamos lo que dice: «</a:t>
            </a:r>
            <a:r>
              <a:rPr lang="es-CO" sz="2400" dirty="0" smtClean="0">
                <a:latin typeface="Agency FB" pitchFamily="34" charset="0"/>
              </a:rPr>
              <a:t>Conforme </a:t>
            </a:r>
            <a:r>
              <a:rPr lang="es-CO" sz="2400" dirty="0">
                <a:latin typeface="Agency FB" pitchFamily="34" charset="0"/>
              </a:rPr>
              <a:t>a la gracia de Dios que me ha sido dada, yo como perito arquitecto puse el fundamento, y otro edifica encima; pero cada uno mire cómo sobreedifica». </a:t>
            </a:r>
            <a:r>
              <a:rPr lang="es-CO" sz="2400" dirty="0" smtClean="0">
                <a:latin typeface="Agency FB" pitchFamily="34" charset="0"/>
              </a:rPr>
              <a:t>«Si </a:t>
            </a:r>
            <a:r>
              <a:rPr lang="es-CO" sz="2400" dirty="0">
                <a:latin typeface="Agency FB" pitchFamily="34" charset="0"/>
              </a:rPr>
              <a:t>la obra de alguno se quemare, él sufrirá pérdida, si bien él mismo será salvo, aunque así como por </a:t>
            </a:r>
            <a:r>
              <a:rPr lang="es-CO" sz="2400" dirty="0" smtClean="0">
                <a:latin typeface="Agency FB" pitchFamily="34" charset="0"/>
              </a:rPr>
              <a:t>fuego».</a:t>
            </a:r>
          </a:p>
          <a:p>
            <a:pPr marL="0" indent="0">
              <a:buNone/>
            </a:pPr>
            <a:endParaRPr lang="es-CO" sz="2400" dirty="0" smtClean="0">
              <a:latin typeface="Agency FB" pitchFamily="34" charset="0"/>
            </a:endParaRPr>
          </a:p>
          <a:p>
            <a:pPr marL="0" indent="0">
              <a:buNone/>
            </a:pPr>
            <a:r>
              <a:rPr lang="es-CO" sz="2400" dirty="0" smtClean="0">
                <a:latin typeface="Agency FB" pitchFamily="34" charset="0"/>
              </a:rPr>
              <a:t>Ahora leamos lo que dice el </a:t>
            </a:r>
            <a:r>
              <a:rPr lang="es-CO" sz="2400" b="1" u="sng" dirty="0" smtClean="0">
                <a:solidFill>
                  <a:srgbClr val="FF0000"/>
                </a:solidFill>
                <a:latin typeface="Agency FB" pitchFamily="34" charset="0"/>
              </a:rPr>
              <a:t>Comentario Bíblico Adventista</a:t>
            </a:r>
            <a:r>
              <a:rPr lang="es-CO" sz="2400" dirty="0" smtClean="0">
                <a:latin typeface="Agency FB" pitchFamily="34" charset="0"/>
              </a:rPr>
              <a:t>. Verso </a:t>
            </a:r>
            <a:r>
              <a:rPr lang="es-CO" sz="2400" dirty="0">
                <a:latin typeface="Agency FB" pitchFamily="34" charset="0"/>
              </a:rPr>
              <a:t>10. En la obra de establecer la iglesia, Pablo se había ocupado de colocar un fundamento firme, como lo hace un hábil arquitecto en la construcción de un edificio. Otros obreros evangélicos podían continuar la obra de edificar sobre ese fundamento sabiendo que los creyentes estaban firmemente establecidos en los principios fundamentales de la verdad. </a:t>
            </a:r>
            <a:endParaRPr lang="es-CO" sz="2400" dirty="0" smtClean="0">
              <a:latin typeface="Agency FB" pitchFamily="34" charset="0"/>
            </a:endParaRPr>
          </a:p>
        </p:txBody>
      </p:sp>
      <p:sp>
        <p:nvSpPr>
          <p:cNvPr id="2" name="1 Elipse"/>
          <p:cNvSpPr/>
          <p:nvPr/>
        </p:nvSpPr>
        <p:spPr>
          <a:xfrm>
            <a:off x="467544" y="1786730"/>
            <a:ext cx="576064" cy="4572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i="1" dirty="0" smtClean="0">
                <a:solidFill>
                  <a:schemeClr val="tx1"/>
                </a:solidFill>
              </a:rPr>
              <a:t>1</a:t>
            </a:r>
            <a:endParaRPr lang="es-CO" b="1" i="1" dirty="0">
              <a:solidFill>
                <a:schemeClr val="tx1"/>
              </a:solidFill>
            </a:endParaRPr>
          </a:p>
        </p:txBody>
      </p:sp>
    </p:spTree>
    <p:extLst>
      <p:ext uri="{BB962C8B-B14F-4D97-AF65-F5344CB8AC3E}">
        <p14:creationId xmlns:p14="http://schemas.microsoft.com/office/powerpoint/2010/main" val="87742911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8784976" cy="6264696"/>
          </a:xfrm>
        </p:spPr>
        <p:txBody>
          <a:bodyPr>
            <a:normAutofit fontScale="70000" lnSpcReduction="20000"/>
          </a:bodyPr>
          <a:lstStyle/>
          <a:p>
            <a:pPr marL="0" indent="0">
              <a:buNone/>
            </a:pPr>
            <a:r>
              <a:rPr lang="es-CO" b="1" u="sng" dirty="0" smtClean="0"/>
              <a:t>Se quemará</a:t>
            </a:r>
            <a:r>
              <a:rPr lang="es-CO" dirty="0" smtClean="0"/>
              <a:t>: </a:t>
            </a:r>
            <a:r>
              <a:rPr lang="es-CO" dirty="0" smtClean="0">
                <a:solidFill>
                  <a:srgbClr val="FF0000"/>
                </a:solidFill>
              </a:rPr>
              <a:t>Verso 15</a:t>
            </a:r>
            <a:r>
              <a:rPr lang="es-CO" dirty="0" smtClean="0"/>
              <a:t>. El </a:t>
            </a:r>
            <a:r>
              <a:rPr lang="es-CO" dirty="0"/>
              <a:t>que no edifica sabiamente, siguiendo fielmente las instrucciones del Arquitecto Supremo, verá que </a:t>
            </a:r>
            <a:r>
              <a:rPr lang="es-CO" u="sng" dirty="0"/>
              <a:t>su obra es destruida </a:t>
            </a:r>
            <a:r>
              <a:rPr lang="es-CO" dirty="0"/>
              <a:t>(ver </a:t>
            </a:r>
            <a:r>
              <a:rPr lang="es-CO" dirty="0" smtClean="0"/>
              <a:t>Mat.7:26-27</a:t>
            </a:r>
            <a:r>
              <a:rPr lang="es-CO" dirty="0"/>
              <a:t>). Se podrá arrepentir de su falta de destreza y será aceptado por Dios, pero no cambiarán los resultados de su obra defectuosa; permanecerán como una pérdida eterna del edificador descuidado. </a:t>
            </a:r>
            <a:r>
              <a:rPr lang="es-CO" b="1" dirty="0">
                <a:latin typeface="Agency FB" pitchFamily="34" charset="0"/>
              </a:rPr>
              <a:t>Un hombre puede desfigurar las enseñanzas de Jesús mediante sus palabras y obras, y sembrar semillas de duda, malas conjeturas y amor al mundo; con su influencia puede hacer que muchas almas se aparten del puro Evangelio y acepten el error, y más tarde reconocer el mal que ha hecho, y arrepentirse sinceramente, Dios lo perdonará y lo salvará</a:t>
            </a:r>
            <a:r>
              <a:rPr lang="es-CO" dirty="0"/>
              <a:t>; pero debido a su edificación defectuosa algunas almas quedarán fuera del reino. De modo que aunque él sea salvo, otros se perderán eternamente (ver </a:t>
            </a:r>
            <a:r>
              <a:rPr lang="es-CO" dirty="0" smtClean="0"/>
              <a:t>Gal.6:7</a:t>
            </a:r>
            <a:r>
              <a:rPr lang="es-CO" dirty="0"/>
              <a:t>; 2JT 139). </a:t>
            </a:r>
            <a:endParaRPr lang="es-CO" dirty="0" smtClean="0"/>
          </a:p>
          <a:p>
            <a:endParaRPr lang="es-CO" dirty="0" smtClean="0"/>
          </a:p>
          <a:p>
            <a:r>
              <a:rPr lang="es-CO" b="1" u="sng" dirty="0" smtClean="0"/>
              <a:t>Por </a:t>
            </a:r>
            <a:r>
              <a:rPr lang="es-CO" b="1" u="sng" dirty="0"/>
              <a:t>fuego</a:t>
            </a:r>
            <a:r>
              <a:rPr lang="es-CO" dirty="0"/>
              <a:t>. </a:t>
            </a:r>
            <a:r>
              <a:rPr lang="es-CO" dirty="0" smtClean="0"/>
              <a:t>Literalmente </a:t>
            </a:r>
            <a:r>
              <a:rPr lang="es-CO" dirty="0"/>
              <a:t>“a través de fuego”; “como quien pasa por el fuego” (NC). </a:t>
            </a:r>
            <a:r>
              <a:rPr lang="es-CO" b="1" dirty="0">
                <a:latin typeface="Agency FB" pitchFamily="34" charset="0"/>
              </a:rPr>
              <a:t>Es evidentemente una figura que significa salvarse con dificultad</a:t>
            </a:r>
            <a:r>
              <a:rPr lang="es-CO" dirty="0"/>
              <a:t>. El hombre que edifica sobre el fundamento de madera, heno, hojarasca, </a:t>
            </a:r>
            <a:r>
              <a:rPr lang="es-CO" b="1" u="sng" dirty="0"/>
              <a:t>en el último momento de gracia puede arrepentirse y ser salvo</a:t>
            </a:r>
            <a:r>
              <a:rPr lang="es-CO" dirty="0"/>
              <a:t>, ¡pero cuán trágicamente habrá malgastado su vida! El arrepentimiento en la hora undécima del que se ha portado mal toda la vida, podrá ser aceptado, ¡pero qué pobre y estropeada ofrenda tiene para presentar! (ver 3TS 136). </a:t>
            </a:r>
            <a:r>
              <a:rPr lang="es-CO" dirty="0" smtClean="0">
                <a:solidFill>
                  <a:srgbClr val="FF0000"/>
                </a:solidFill>
              </a:rPr>
              <a:t>Nota: Por tanto, aquí no se está hablado del fuego del purgatorio, sino de las pruebas.</a:t>
            </a:r>
            <a:endParaRPr lang="es-CO" dirty="0">
              <a:solidFill>
                <a:srgbClr val="FF0000"/>
              </a:solidFill>
            </a:endParaRPr>
          </a:p>
        </p:txBody>
      </p:sp>
    </p:spTree>
    <p:extLst>
      <p:ext uri="{BB962C8B-B14F-4D97-AF65-F5344CB8AC3E}">
        <p14:creationId xmlns:p14="http://schemas.microsoft.com/office/powerpoint/2010/main" val="72400751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10000"/>
          </a:bodyPr>
          <a:lstStyle/>
          <a:p>
            <a:pPr marL="0" indent="0">
              <a:buNone/>
            </a:pPr>
            <a:r>
              <a:rPr lang="es-CO" sz="2800" dirty="0" smtClean="0"/>
              <a:t>      Otro </a:t>
            </a:r>
            <a:r>
              <a:rPr lang="es-CO" sz="2800" dirty="0"/>
              <a:t>t</a:t>
            </a:r>
            <a:r>
              <a:rPr lang="es-CO" sz="2800" dirty="0" smtClean="0"/>
              <a:t>exto usado por la iglesia católica es </a:t>
            </a:r>
            <a:r>
              <a:rPr lang="es-CO" sz="2800" dirty="0" smtClean="0">
                <a:solidFill>
                  <a:srgbClr val="FF0000"/>
                </a:solidFill>
              </a:rPr>
              <a:t>Mateo 5:26</a:t>
            </a:r>
            <a:r>
              <a:rPr lang="es-CO" sz="2800" dirty="0"/>
              <a:t>. </a:t>
            </a:r>
            <a:r>
              <a:rPr lang="es-CO" sz="2800" dirty="0" smtClean="0">
                <a:latin typeface="Agency FB" pitchFamily="34" charset="0"/>
              </a:rPr>
              <a:t>De </a:t>
            </a:r>
            <a:r>
              <a:rPr lang="es-CO" sz="2800" dirty="0">
                <a:latin typeface="Agency FB" pitchFamily="34" charset="0"/>
              </a:rPr>
              <a:t>cierto te digo que no saldrás de allí, hasta que pagues el último </a:t>
            </a:r>
            <a:r>
              <a:rPr lang="es-CO" sz="2800" dirty="0" smtClean="0">
                <a:latin typeface="Agency FB" pitchFamily="34" charset="0"/>
              </a:rPr>
              <a:t>cuadrante».</a:t>
            </a:r>
          </a:p>
          <a:p>
            <a:pPr marL="0" indent="0">
              <a:buNone/>
            </a:pPr>
            <a:r>
              <a:rPr lang="es-CO" sz="2800" dirty="0" smtClean="0">
                <a:latin typeface="Agency FB" pitchFamily="34" charset="0"/>
              </a:rPr>
              <a:t>Para entender el Verso 26, tenemos que leer el 25</a:t>
            </a:r>
            <a:r>
              <a:rPr lang="es-CO" sz="2800" dirty="0">
                <a:latin typeface="Agency FB" pitchFamily="34" charset="0"/>
              </a:rPr>
              <a:t>. «Ponte de acuerdo con tu adversario pronto, entre tanto que estás con él en el camino, no sea que el adversario te entregue al juez, y el juez al alguacil, y seas echado en la cárcel. </a:t>
            </a:r>
            <a:endParaRPr lang="es-CO" sz="2800" dirty="0" smtClean="0">
              <a:latin typeface="Agency FB" pitchFamily="34" charset="0"/>
            </a:endParaRPr>
          </a:p>
          <a:p>
            <a:pPr marL="0" indent="0">
              <a:buNone/>
            </a:pPr>
            <a:r>
              <a:rPr lang="es-CO" sz="2800" dirty="0" smtClean="0">
                <a:latin typeface="Agency FB" pitchFamily="34" charset="0"/>
              </a:rPr>
              <a:t>Aquí tampoco se está hablando del purgatorio, sino que es mejor arreglar las diferencias con el adversario en </a:t>
            </a:r>
            <a:r>
              <a:rPr lang="es-CO" sz="2800" dirty="0">
                <a:latin typeface="Agency FB" pitchFamily="34" charset="0"/>
              </a:rPr>
              <a:t>el camino. </a:t>
            </a:r>
            <a:r>
              <a:rPr lang="es-CO" sz="2800" dirty="0" smtClean="0">
                <a:latin typeface="Agency FB" pitchFamily="34" charset="0"/>
              </a:rPr>
              <a:t>Es </a:t>
            </a:r>
            <a:r>
              <a:rPr lang="es-CO" sz="2800" dirty="0">
                <a:latin typeface="Agency FB" pitchFamily="34" charset="0"/>
              </a:rPr>
              <a:t>decir, de camino al tribunal. Jesús dijo que era preferible arreglar las cosas sin recurrir a los tribunales</a:t>
            </a:r>
            <a:r>
              <a:rPr lang="es-CO" sz="2800" dirty="0" smtClean="0">
                <a:latin typeface="Agency FB" pitchFamily="34" charset="0"/>
              </a:rPr>
              <a:t>. </a:t>
            </a:r>
            <a:r>
              <a:rPr lang="es-CO" sz="2800" dirty="0">
                <a:latin typeface="Agency FB" pitchFamily="34" charset="0"/>
              </a:rPr>
              <a:t>El contexto indica que en este caso el “adversario” es el “acusador” y que la persona a quien Cristo habla es el acusado </a:t>
            </a:r>
            <a:r>
              <a:rPr lang="es-CO" sz="2800" dirty="0" smtClean="0">
                <a:latin typeface="Agency FB" pitchFamily="34" charset="0"/>
              </a:rPr>
              <a:t>en un </a:t>
            </a:r>
            <a:r>
              <a:rPr lang="es-CO" sz="2800" b="1" u="sng" dirty="0" smtClean="0">
                <a:latin typeface="Agency FB" pitchFamily="34" charset="0"/>
              </a:rPr>
              <a:t>pleito legal</a:t>
            </a:r>
            <a:r>
              <a:rPr lang="es-CO" sz="2800" b="1" dirty="0" smtClean="0">
                <a:latin typeface="Agency FB" pitchFamily="34" charset="0"/>
              </a:rPr>
              <a:t>.   (</a:t>
            </a:r>
            <a:r>
              <a:rPr lang="es-CO" sz="2800" dirty="0" smtClean="0">
                <a:solidFill>
                  <a:srgbClr val="FF0000"/>
                </a:solidFill>
                <a:latin typeface="Agency FB" pitchFamily="34" charset="0"/>
              </a:rPr>
              <a:t>Luc. 12:58-59</a:t>
            </a:r>
            <a:r>
              <a:rPr lang="es-CO" sz="2800" dirty="0" smtClean="0">
                <a:latin typeface="Agency FB" pitchFamily="34" charset="0"/>
              </a:rPr>
              <a:t>). </a:t>
            </a:r>
          </a:p>
          <a:p>
            <a:pPr marL="0" indent="0">
              <a:buNone/>
            </a:pPr>
            <a:r>
              <a:rPr lang="es-CO" sz="2800" dirty="0" smtClean="0">
                <a:solidFill>
                  <a:srgbClr val="0070C0"/>
                </a:solidFill>
                <a:latin typeface="Agency FB" pitchFamily="34" charset="0"/>
              </a:rPr>
              <a:t>Nota. En el plan de salvación, Dios nos invita a arreglar nuestras cuentas con Él, para ser perdonados, antes de que se termine el tiempo de gracia</a:t>
            </a:r>
            <a:r>
              <a:rPr lang="es-CO" sz="2800" dirty="0" smtClean="0">
                <a:latin typeface="Agency FB" pitchFamily="34" charset="0"/>
              </a:rPr>
              <a:t>. Ver </a:t>
            </a:r>
            <a:r>
              <a:rPr lang="es-CO" sz="2800" dirty="0" smtClean="0">
                <a:solidFill>
                  <a:srgbClr val="FF0000"/>
                </a:solidFill>
                <a:latin typeface="Agency FB" pitchFamily="34" charset="0"/>
              </a:rPr>
              <a:t>(Isaías 1:18).</a:t>
            </a:r>
            <a:endParaRPr lang="es-CO" sz="2800" dirty="0">
              <a:solidFill>
                <a:srgbClr val="FF0000"/>
              </a:solidFill>
              <a:latin typeface="Agency FB" pitchFamily="34" charset="0"/>
            </a:endParaRPr>
          </a:p>
          <a:p>
            <a:pPr marL="0" indent="0">
              <a:buNone/>
            </a:pPr>
            <a:endParaRPr lang="es-CO" sz="2800" dirty="0">
              <a:latin typeface="Agency FB" pitchFamily="34" charset="0"/>
            </a:endParaRPr>
          </a:p>
        </p:txBody>
      </p:sp>
      <p:sp>
        <p:nvSpPr>
          <p:cNvPr id="2" name="1 Elipse"/>
          <p:cNvSpPr/>
          <p:nvPr/>
        </p:nvSpPr>
        <p:spPr>
          <a:xfrm>
            <a:off x="546246" y="464096"/>
            <a:ext cx="457200" cy="4572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i="1" dirty="0" smtClean="0">
                <a:solidFill>
                  <a:schemeClr val="tx1"/>
                </a:solidFill>
              </a:rPr>
              <a:t>2</a:t>
            </a:r>
            <a:endParaRPr lang="es-CO" b="1" i="1" dirty="0">
              <a:solidFill>
                <a:schemeClr val="tx1"/>
              </a:solidFill>
            </a:endParaRPr>
          </a:p>
        </p:txBody>
      </p:sp>
    </p:spTree>
    <p:extLst>
      <p:ext uri="{BB962C8B-B14F-4D97-AF65-F5344CB8AC3E}">
        <p14:creationId xmlns:p14="http://schemas.microsoft.com/office/powerpoint/2010/main" val="105777225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88640"/>
            <a:ext cx="8856984" cy="6669360"/>
          </a:xfrm>
        </p:spPr>
        <p:txBody>
          <a:bodyPr>
            <a:normAutofit fontScale="77500" lnSpcReduction="20000"/>
          </a:bodyPr>
          <a:lstStyle/>
          <a:p>
            <a:pPr marL="0" indent="0">
              <a:buNone/>
            </a:pPr>
            <a:r>
              <a:rPr lang="es-CO" sz="2800" dirty="0" smtClean="0"/>
              <a:t>Además, la iglesia católica utiliza </a:t>
            </a:r>
            <a:r>
              <a:rPr lang="es-CO" sz="2800" dirty="0" smtClean="0">
                <a:solidFill>
                  <a:srgbClr val="FF0000"/>
                </a:solidFill>
              </a:rPr>
              <a:t>Mateo 12:32</a:t>
            </a:r>
            <a:r>
              <a:rPr lang="es-CO" sz="2800" dirty="0"/>
              <a:t>: </a:t>
            </a:r>
            <a:r>
              <a:rPr lang="es-CO" sz="2800" dirty="0" smtClean="0">
                <a:latin typeface="Agency FB" pitchFamily="34" charset="0"/>
              </a:rPr>
              <a:t>«A </a:t>
            </a:r>
            <a:r>
              <a:rPr lang="es-CO" sz="2800" dirty="0">
                <a:latin typeface="Agency FB" pitchFamily="34" charset="0"/>
              </a:rPr>
              <a:t>cualquiera que dijere alguna palabra contra el Hijo del Hombre, le será perdonado; pero al que hable contra el Espíritu Santo, no le será perdonado, ni en este siglo ni en el </a:t>
            </a:r>
            <a:r>
              <a:rPr lang="es-CO" sz="2800" dirty="0" smtClean="0">
                <a:latin typeface="Agency FB" pitchFamily="34" charset="0"/>
              </a:rPr>
              <a:t>venidero»</a:t>
            </a:r>
            <a:r>
              <a:rPr lang="es-CO" sz="2800" dirty="0" smtClean="0"/>
              <a:t>.</a:t>
            </a:r>
          </a:p>
          <a:p>
            <a:pPr marL="0" indent="0">
              <a:buNone/>
            </a:pPr>
            <a:endParaRPr lang="es-CO" sz="2800" dirty="0" smtClean="0"/>
          </a:p>
          <a:p>
            <a:pPr marL="0" indent="0">
              <a:buNone/>
            </a:pPr>
            <a:r>
              <a:rPr lang="es-CO" sz="2800" b="1" u="sng" dirty="0"/>
              <a:t>A cualquiera que dijere alguna palabra contra el Hijo del Hombre, le será </a:t>
            </a:r>
            <a:r>
              <a:rPr lang="es-CO" sz="2800" b="1" u="sng" dirty="0" smtClean="0"/>
              <a:t>perdonado</a:t>
            </a:r>
          </a:p>
          <a:p>
            <a:pPr marL="0" indent="0">
              <a:buNone/>
            </a:pPr>
            <a:r>
              <a:rPr lang="es-CO" sz="2800" b="1" u="sng" dirty="0" smtClean="0">
                <a:solidFill>
                  <a:srgbClr val="FF0000"/>
                </a:solidFill>
              </a:rPr>
              <a:t>El Comentario B. A. </a:t>
            </a:r>
            <a:r>
              <a:rPr lang="es-CO" sz="2800" dirty="0" smtClean="0"/>
              <a:t>dice:  En la </a:t>
            </a:r>
            <a:r>
              <a:rPr lang="es-CO" sz="2800" dirty="0"/>
              <a:t>oración de Cristo </a:t>
            </a:r>
            <a:r>
              <a:rPr lang="es-CO" sz="2800" dirty="0" smtClean="0"/>
              <a:t>en la cruz, en </a:t>
            </a:r>
            <a:r>
              <a:rPr lang="es-CO" sz="2800" dirty="0"/>
              <a:t>la cual pidió que Dios perdonara a los soldados que lo habían clavado a la cruz </a:t>
            </a:r>
            <a:r>
              <a:rPr lang="es-CO" sz="2800" dirty="0">
                <a:solidFill>
                  <a:srgbClr val="FF0000"/>
                </a:solidFill>
              </a:rPr>
              <a:t>(</a:t>
            </a:r>
            <a:r>
              <a:rPr lang="es-CO" sz="2800" dirty="0" smtClean="0">
                <a:solidFill>
                  <a:srgbClr val="FF0000"/>
                </a:solidFill>
              </a:rPr>
              <a:t>Luc.23:34</a:t>
            </a:r>
            <a:r>
              <a:rPr lang="es-CO" sz="2800" dirty="0">
                <a:solidFill>
                  <a:srgbClr val="FF0000"/>
                </a:solidFill>
              </a:rPr>
              <a:t>).  </a:t>
            </a:r>
            <a:r>
              <a:rPr lang="es-CO" sz="2800" dirty="0"/>
              <a:t>Muchos de los sacerdotes y dirigentes de la nación, junto con miles de otras personas, finalmente creyeron en él, y después de Pentecostés se pusieron de parte de los discípulos </a:t>
            </a:r>
            <a:r>
              <a:rPr lang="es-CO" sz="2800" dirty="0">
                <a:solidFill>
                  <a:srgbClr val="FF0000"/>
                </a:solidFill>
              </a:rPr>
              <a:t>(</a:t>
            </a:r>
            <a:r>
              <a:rPr lang="es-CO" sz="2800" dirty="0" smtClean="0">
                <a:solidFill>
                  <a:srgbClr val="FF0000"/>
                </a:solidFill>
              </a:rPr>
              <a:t>Juan12:42</a:t>
            </a:r>
            <a:r>
              <a:rPr lang="es-CO" sz="2800" dirty="0">
                <a:solidFill>
                  <a:srgbClr val="FF0000"/>
                </a:solidFill>
              </a:rPr>
              <a:t>; </a:t>
            </a:r>
            <a:r>
              <a:rPr lang="es-CO" sz="2800" dirty="0" smtClean="0">
                <a:solidFill>
                  <a:srgbClr val="FF0000"/>
                </a:solidFill>
              </a:rPr>
              <a:t>Hech.6:7</a:t>
            </a:r>
            <a:r>
              <a:rPr lang="es-CO" sz="2800" dirty="0">
                <a:solidFill>
                  <a:srgbClr val="FF0000"/>
                </a:solidFill>
              </a:rPr>
              <a:t>)</a:t>
            </a:r>
            <a:r>
              <a:rPr lang="es-CO" sz="2800" dirty="0"/>
              <a:t>.  Pudieron recibir el perdón porque antes no habían discernido plenamente el carácter divino de Jesús </a:t>
            </a:r>
            <a:r>
              <a:rPr lang="es-CO" sz="2800" dirty="0">
                <a:solidFill>
                  <a:srgbClr val="FF0000"/>
                </a:solidFill>
              </a:rPr>
              <a:t>(DTG 289).  </a:t>
            </a:r>
            <a:endParaRPr lang="es-CO" sz="2800" dirty="0" smtClean="0">
              <a:solidFill>
                <a:srgbClr val="FF0000"/>
              </a:solidFill>
            </a:endParaRPr>
          </a:p>
          <a:p>
            <a:pPr marL="0" indent="0">
              <a:buNone/>
            </a:pPr>
            <a:r>
              <a:rPr lang="es-CO" sz="2800" dirty="0" smtClean="0"/>
              <a:t>El </a:t>
            </a:r>
            <a:r>
              <a:rPr lang="es-CO" sz="2800" dirty="0"/>
              <a:t>hecho de que no reconocieran a Jesús como el Mesías de la profecía, por causa de su entendimiento incorrecto de las profecías del AT </a:t>
            </a:r>
            <a:r>
              <a:rPr lang="es-CO" sz="2800" dirty="0">
                <a:solidFill>
                  <a:srgbClr val="FF0000"/>
                </a:solidFill>
              </a:rPr>
              <a:t>(DTG 22)</a:t>
            </a:r>
            <a:r>
              <a:rPr lang="es-CO" sz="2800" dirty="0"/>
              <a:t>, no los hizo insensibles a la verdad, y cuando vieron la verdad como es en Cristo Jesús, con valor se pusieron de parte de ella.</a:t>
            </a:r>
          </a:p>
          <a:p>
            <a:pPr marL="0" indent="0">
              <a:buNone/>
            </a:pPr>
            <a:r>
              <a:rPr lang="es-CO" sz="2800" dirty="0"/>
              <a:t>   </a:t>
            </a:r>
            <a:r>
              <a:rPr lang="es-CO" sz="2800" dirty="0" smtClean="0"/>
              <a:t>Pero los que definitivamente no lo aceptaron, No </a:t>
            </a:r>
            <a:r>
              <a:rPr lang="es-CO" sz="2800" dirty="0"/>
              <a:t>le será </a:t>
            </a:r>
            <a:r>
              <a:rPr lang="es-CO" sz="2800" dirty="0" smtClean="0"/>
              <a:t>perdonado «</a:t>
            </a:r>
            <a:r>
              <a:rPr lang="es-CO" sz="2800" b="1" u="sng" dirty="0" smtClean="0"/>
              <a:t>en. este siglo</a:t>
            </a:r>
            <a:r>
              <a:rPr lang="es-CO" sz="2800" dirty="0" smtClean="0"/>
              <a:t>». Lo cual significa: que rechazaron el poder del Espíritu Santo, quien es el que conduce las personas a Cristo. </a:t>
            </a:r>
            <a:endParaRPr lang="es-CO" sz="2800" dirty="0"/>
          </a:p>
          <a:p>
            <a:pPr marL="0" indent="0">
              <a:buNone/>
            </a:pPr>
            <a:r>
              <a:rPr lang="es-CO" sz="2800" dirty="0"/>
              <a:t>    </a:t>
            </a:r>
            <a:r>
              <a:rPr lang="es-CO" sz="2800" b="1" u="sng" dirty="0"/>
              <a:t>El siglo venidero</a:t>
            </a:r>
            <a:r>
              <a:rPr lang="es-CO" sz="2800" dirty="0"/>
              <a:t>, o sea la vida </a:t>
            </a:r>
            <a:r>
              <a:rPr lang="es-CO" sz="2800" dirty="0" smtClean="0"/>
              <a:t>futura, después de la resurrección de los muertos incrédulos, mencionada en </a:t>
            </a:r>
            <a:r>
              <a:rPr lang="es-CO" sz="2800" dirty="0" smtClean="0">
                <a:solidFill>
                  <a:srgbClr val="FF0000"/>
                </a:solidFill>
              </a:rPr>
              <a:t>Apoc.20:5-9</a:t>
            </a:r>
            <a:r>
              <a:rPr lang="es-CO" sz="2800" dirty="0" smtClean="0"/>
              <a:t>.  </a:t>
            </a:r>
            <a:r>
              <a:rPr lang="es-CO" sz="2800" b="1" u="sng" dirty="0"/>
              <a:t>No habrá un segundo tiempo de gracia. </a:t>
            </a:r>
            <a:r>
              <a:rPr lang="es-CO" sz="2800" b="1" u="sng" dirty="0" smtClean="0"/>
              <a:t> </a:t>
            </a:r>
            <a:endParaRPr lang="es-CO" sz="2800" b="1" u="sng" dirty="0"/>
          </a:p>
          <a:p>
            <a:endParaRPr lang="es-CO" dirty="0"/>
          </a:p>
        </p:txBody>
      </p:sp>
    </p:spTree>
    <p:extLst>
      <p:ext uri="{BB962C8B-B14F-4D97-AF65-F5344CB8AC3E}">
        <p14:creationId xmlns:p14="http://schemas.microsoft.com/office/powerpoint/2010/main" val="129584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10000"/>
          </a:bodyPr>
          <a:lstStyle/>
          <a:p>
            <a:pPr marL="0" indent="0">
              <a:buNone/>
            </a:pPr>
            <a:r>
              <a:rPr lang="es-CO" dirty="0" smtClean="0"/>
              <a:t>Para </a:t>
            </a:r>
            <a:r>
              <a:rPr lang="es-CO" dirty="0"/>
              <a:t>interpretar estos versos como una enseñanza que hay un lugar de futura expiación y purificación en el Purgatorio después de la muerte, vuela en la cara de muchas claras declaraciones en la Biblia de que solo hay </a:t>
            </a:r>
            <a:r>
              <a:rPr lang="es-CO" b="1" u="sng" dirty="0"/>
              <a:t>dos lugares a los que uno irá después de la muerte</a:t>
            </a:r>
            <a:r>
              <a:rPr lang="es-CO" dirty="0"/>
              <a:t>; </a:t>
            </a:r>
            <a:endParaRPr lang="es-CO" dirty="0" smtClean="0"/>
          </a:p>
          <a:p>
            <a:pPr marL="457200" lvl="1" indent="0">
              <a:buNone/>
            </a:pPr>
            <a:r>
              <a:rPr lang="es-CO" sz="3600" b="1" dirty="0" smtClean="0"/>
              <a:t>1</a:t>
            </a:r>
            <a:r>
              <a:rPr lang="es-CO" dirty="0" smtClean="0"/>
              <a:t>. </a:t>
            </a:r>
            <a:r>
              <a:rPr lang="es-CO" dirty="0"/>
              <a:t>S</a:t>
            </a:r>
            <a:r>
              <a:rPr lang="es-CO" dirty="0" smtClean="0"/>
              <a:t>iendo </a:t>
            </a:r>
            <a:r>
              <a:rPr lang="es-CO" dirty="0"/>
              <a:t>o bien con el Señor en el </a:t>
            </a:r>
            <a:r>
              <a:rPr lang="es-CO" dirty="0" smtClean="0"/>
              <a:t>cielo. Lo cual se efectuará cuando Él venga por segunda vez, no antes. Ver </a:t>
            </a:r>
            <a:r>
              <a:rPr lang="es-CO" dirty="0" smtClean="0">
                <a:solidFill>
                  <a:srgbClr val="FF0000"/>
                </a:solidFill>
              </a:rPr>
              <a:t>(Juan 14:3; 1Tes.4:16,17).</a:t>
            </a:r>
          </a:p>
          <a:p>
            <a:pPr marL="400050" lvl="1" indent="0">
              <a:buNone/>
            </a:pPr>
            <a:r>
              <a:rPr lang="es-CO" sz="3600" b="1" dirty="0" smtClean="0"/>
              <a:t>2</a:t>
            </a:r>
            <a:r>
              <a:rPr lang="es-CO" dirty="0" smtClean="0"/>
              <a:t>. o </a:t>
            </a:r>
            <a:r>
              <a:rPr lang="es-CO" dirty="0"/>
              <a:t>ser atormentado en el </a:t>
            </a:r>
            <a:r>
              <a:rPr lang="es-CO" dirty="0" smtClean="0"/>
              <a:t>infierno, hasta ser totalmente extinguido, de acuerdo a la cantidad de pecados cometidos. Lo cual se efectuará después del milenio. Ver </a:t>
            </a:r>
            <a:r>
              <a:rPr lang="es-CO" dirty="0" smtClean="0">
                <a:solidFill>
                  <a:srgbClr val="FF0000"/>
                </a:solidFill>
              </a:rPr>
              <a:t>Apoc.20:5-15. </a:t>
            </a:r>
          </a:p>
          <a:p>
            <a:pPr marL="0" indent="0">
              <a:buNone/>
            </a:pPr>
            <a:r>
              <a:rPr lang="es-CO" dirty="0" smtClean="0"/>
              <a:t>La </a:t>
            </a:r>
            <a:r>
              <a:rPr lang="es-CO" dirty="0"/>
              <a:t>Biblia no dice que después de la muerte venga una “futura purificación,” </a:t>
            </a:r>
            <a:r>
              <a:rPr lang="es-CO" dirty="0" smtClean="0"/>
              <a:t>por el contrario, dice en</a:t>
            </a:r>
            <a:r>
              <a:rPr lang="es-CO" dirty="0" smtClean="0">
                <a:solidFill>
                  <a:srgbClr val="FF0000"/>
                </a:solidFill>
              </a:rPr>
              <a:t> Heb.9:28</a:t>
            </a:r>
            <a:r>
              <a:rPr lang="es-CO" dirty="0" smtClean="0"/>
              <a:t>, </a:t>
            </a:r>
            <a:r>
              <a:rPr lang="es-CO" dirty="0"/>
              <a:t>“</a:t>
            </a:r>
            <a:r>
              <a:rPr lang="es-CO" b="1" dirty="0">
                <a:latin typeface="Agency FB" pitchFamily="34" charset="0"/>
              </a:rPr>
              <a:t>Y de la manera que está establecido para los hombres que mueran una sola vez, y después de esto el juicio</a:t>
            </a:r>
            <a:r>
              <a:rPr lang="es-CO" dirty="0" smtClean="0"/>
              <a:t>.”</a:t>
            </a:r>
            <a:endParaRPr lang="es-CO" dirty="0" smtClean="0">
              <a:solidFill>
                <a:srgbClr val="FF0000"/>
              </a:solidFill>
            </a:endParaRPr>
          </a:p>
        </p:txBody>
      </p:sp>
    </p:spTree>
    <p:extLst>
      <p:ext uri="{BB962C8B-B14F-4D97-AF65-F5344CB8AC3E}">
        <p14:creationId xmlns:p14="http://schemas.microsoft.com/office/powerpoint/2010/main" val="124761603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heel(1)">
                                      <p:cBhvr>
                                        <p:cTn id="13"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474840" cy="720080"/>
          </a:xfrm>
          <a:solidFill>
            <a:schemeClr val="accent3">
              <a:lumMod val="20000"/>
              <a:lumOff val="80000"/>
            </a:schemeClr>
          </a:solidFill>
        </p:spPr>
        <p:txBody>
          <a:bodyPr>
            <a:normAutofit/>
          </a:bodyPr>
          <a:lstStyle/>
          <a:p>
            <a:pPr marL="0" indent="0">
              <a:buNone/>
            </a:pPr>
            <a:r>
              <a:rPr lang="es-CO" b="1" u="sng" dirty="0"/>
              <a:t>Indulgencias y </a:t>
            </a:r>
            <a:r>
              <a:rPr lang="es-CO" b="1" u="sng" dirty="0" smtClean="0"/>
              <a:t>Penitencia</a:t>
            </a:r>
            <a:endParaRPr lang="es-CO" b="1" u="sng" dirty="0"/>
          </a:p>
        </p:txBody>
      </p:sp>
      <p:sp>
        <p:nvSpPr>
          <p:cNvPr id="4" name="3 Rectángulo"/>
          <p:cNvSpPr/>
          <p:nvPr/>
        </p:nvSpPr>
        <p:spPr>
          <a:xfrm>
            <a:off x="381095" y="1268760"/>
            <a:ext cx="6480071" cy="2308324"/>
          </a:xfrm>
          <a:prstGeom prst="rect">
            <a:avLst/>
          </a:prstGeom>
        </p:spPr>
        <p:txBody>
          <a:bodyPr wrap="square">
            <a:spAutoFit/>
          </a:bodyPr>
          <a:lstStyle/>
          <a:p>
            <a:r>
              <a:rPr lang="es-CO" sz="2400" dirty="0"/>
              <a:t>Los católicos hablan de “hacer penitencia” por sus pecados. </a:t>
            </a:r>
          </a:p>
          <a:p>
            <a:r>
              <a:rPr lang="es-CO" sz="2400" dirty="0"/>
              <a:t>Al final de la confesión con un sacerdote, se le dice al confesado ciertas cosas que deberá hacer (tales como rezar ciertas oraciones) como parte de la “penitencia”.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7677" y="332656"/>
            <a:ext cx="2088232" cy="3244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52169" y="3749365"/>
            <a:ext cx="8713740" cy="2677656"/>
          </a:xfrm>
          <a:prstGeom prst="rect">
            <a:avLst/>
          </a:prstGeom>
          <a:solidFill>
            <a:schemeClr val="accent3">
              <a:lumMod val="20000"/>
              <a:lumOff val="80000"/>
            </a:schemeClr>
          </a:solidFill>
        </p:spPr>
        <p:txBody>
          <a:bodyPr wrap="square">
            <a:spAutoFit/>
          </a:bodyPr>
          <a:lstStyle/>
          <a:p>
            <a:r>
              <a:rPr lang="es-CO" sz="2400" dirty="0"/>
              <a:t>Parte del propósito de esta penitencia es provocar el regreso a una disposición de alejarse del pecado y regresar a Dios. Pero otros propósito mencionado repetidamente en la literatura Católica Romana es la de rezar o pagar por los propios pecados. </a:t>
            </a:r>
            <a:r>
              <a:rPr lang="es-CO" sz="2400" dirty="0">
                <a:latin typeface="Agency FB" pitchFamily="34" charset="0"/>
              </a:rPr>
              <a:t>Esto no es lo mismo que hacer una restitución a aquellos que fueron heridos por nuestros pecados</a:t>
            </a:r>
            <a:r>
              <a:rPr lang="es-CO" sz="2400" dirty="0"/>
              <a:t>, sino más bien involucra el hacer un pago dirigido al castigo temporal, que satisfaga la justicia de Dios. </a:t>
            </a:r>
            <a:r>
              <a:rPr lang="es-CO" sz="2400" dirty="0" smtClean="0"/>
              <a:t>Ver </a:t>
            </a:r>
            <a:r>
              <a:rPr lang="es-CO" sz="2400" dirty="0" smtClean="0">
                <a:solidFill>
                  <a:srgbClr val="FF0000"/>
                </a:solidFill>
              </a:rPr>
              <a:t>(Sant.5:16).</a:t>
            </a:r>
            <a:endParaRPr lang="es-CO" sz="2400" dirty="0">
              <a:solidFill>
                <a:srgbClr val="FF0000"/>
              </a:solidFill>
            </a:endParaRPr>
          </a:p>
        </p:txBody>
      </p:sp>
    </p:spTree>
    <p:extLst>
      <p:ext uri="{BB962C8B-B14F-4D97-AF65-F5344CB8AC3E}">
        <p14:creationId xmlns:p14="http://schemas.microsoft.com/office/powerpoint/2010/main" val="145518262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dirty="0"/>
              <a:t>El último propósito está estrechamente vinculado a la idea de indulgencias y no es mencionado en la Escritura. La Biblia habla de arrepentimiento, refiriéndose al “</a:t>
            </a:r>
            <a:r>
              <a:rPr lang="es-CO" dirty="0">
                <a:latin typeface="Agency FB" pitchFamily="34" charset="0"/>
              </a:rPr>
              <a:t>cambio de mentalidad acerca del pecado propio que resulta en un cambio en el comportamiento</a:t>
            </a:r>
            <a:r>
              <a:rPr lang="es-CO" dirty="0" smtClean="0">
                <a:latin typeface="Agency FB" pitchFamily="34" charset="0"/>
              </a:rPr>
              <a:t>.</a:t>
            </a:r>
            <a:r>
              <a:rPr lang="es-CO" dirty="0" smtClean="0"/>
              <a:t>” A esto se refería Juan </a:t>
            </a:r>
            <a:r>
              <a:rPr lang="es-CO" dirty="0"/>
              <a:t>el Bautista </a:t>
            </a:r>
            <a:r>
              <a:rPr lang="es-CO" dirty="0" smtClean="0"/>
              <a:t>en </a:t>
            </a:r>
            <a:r>
              <a:rPr lang="es-CO" dirty="0">
                <a:solidFill>
                  <a:srgbClr val="FF0000"/>
                </a:solidFill>
              </a:rPr>
              <a:t>Lucas 3:3-18</a:t>
            </a:r>
            <a:r>
              <a:rPr lang="es-CO" dirty="0"/>
              <a:t>. </a:t>
            </a:r>
            <a:r>
              <a:rPr lang="es-CO" dirty="0" smtClean="0"/>
              <a:t>El </a:t>
            </a:r>
            <a:r>
              <a:rPr lang="es-CO" dirty="0"/>
              <a:t>les dijo a aquellos que eran bautizados por él (</a:t>
            </a:r>
            <a:r>
              <a:rPr lang="es-CO" dirty="0">
                <a:latin typeface="Agency FB" pitchFamily="34" charset="0"/>
              </a:rPr>
              <a:t>su bautismo era un signo de arrepentimiento</a:t>
            </a:r>
            <a:r>
              <a:rPr lang="es-CO" dirty="0"/>
              <a:t>) que mostraran por </a:t>
            </a:r>
            <a:r>
              <a:rPr lang="es-CO" dirty="0" smtClean="0"/>
              <a:t>sus obras, </a:t>
            </a:r>
            <a:r>
              <a:rPr lang="es-CO" dirty="0"/>
              <a:t>que su arrepentimiento era real. </a:t>
            </a:r>
            <a:endParaRPr lang="es-CO" dirty="0" smtClean="0"/>
          </a:p>
          <a:p>
            <a:pPr marL="400050" lvl="1" indent="0">
              <a:buNone/>
            </a:pPr>
            <a:endParaRPr lang="es-CO" dirty="0" smtClean="0"/>
          </a:p>
          <a:p>
            <a:pPr marL="400050" lvl="1" indent="0">
              <a:buNone/>
            </a:pPr>
            <a:r>
              <a:rPr lang="es-CO" dirty="0" smtClean="0"/>
              <a:t>Pero </a:t>
            </a:r>
            <a:r>
              <a:rPr lang="es-CO" dirty="0"/>
              <a:t>nunca se </a:t>
            </a:r>
            <a:r>
              <a:rPr lang="es-CO" dirty="0" smtClean="0"/>
              <a:t>halla </a:t>
            </a:r>
            <a:r>
              <a:rPr lang="es-CO" dirty="0"/>
              <a:t>el mensaje de </a:t>
            </a:r>
            <a:r>
              <a:rPr lang="es-CO" dirty="0" smtClean="0"/>
              <a:t>que «</a:t>
            </a:r>
            <a:r>
              <a:rPr lang="es-CO" b="1" dirty="0" smtClean="0">
                <a:latin typeface="Agency FB" pitchFamily="34" charset="0"/>
              </a:rPr>
              <a:t>ustedes </a:t>
            </a:r>
            <a:r>
              <a:rPr lang="es-CO" b="1" dirty="0">
                <a:latin typeface="Agency FB" pitchFamily="34" charset="0"/>
              </a:rPr>
              <a:t>deben pagar o expiar sus pecados, haciendo alguna obra buena o por abstinencia</a:t>
            </a:r>
            <a:r>
              <a:rPr lang="es-CO" b="1" dirty="0" smtClean="0">
                <a:latin typeface="Agency FB" pitchFamily="34" charset="0"/>
              </a:rPr>
              <a:t>, </a:t>
            </a:r>
            <a:r>
              <a:rPr lang="es-CO" b="1" dirty="0">
                <a:latin typeface="Agency FB" pitchFamily="34" charset="0"/>
              </a:rPr>
              <a:t>o por medio de alguna otra </a:t>
            </a:r>
            <a:r>
              <a:rPr lang="es-CO" b="1" dirty="0" smtClean="0">
                <a:latin typeface="Agency FB" pitchFamily="34" charset="0"/>
              </a:rPr>
              <a:t>cosa</a:t>
            </a:r>
            <a:r>
              <a:rPr lang="es-CO" dirty="0" smtClean="0"/>
              <a:t>» . </a:t>
            </a:r>
            <a:r>
              <a:rPr lang="es-CO" dirty="0"/>
              <a:t>Por este llamado a las buenas obras, Juan esencialmente estaba diciendo, “</a:t>
            </a:r>
            <a:r>
              <a:rPr lang="es-CO" b="1" dirty="0">
                <a:latin typeface="Agency FB" pitchFamily="34" charset="0"/>
              </a:rPr>
              <a:t>Muéstrame por tus obras que tu arrepentimiento es genuino</a:t>
            </a:r>
            <a:r>
              <a:rPr lang="es-CO" dirty="0"/>
              <a:t>” (ver </a:t>
            </a:r>
            <a:r>
              <a:rPr lang="es-CO" dirty="0">
                <a:solidFill>
                  <a:srgbClr val="FF0000"/>
                </a:solidFill>
              </a:rPr>
              <a:t>Santiago 2:18). </a:t>
            </a:r>
            <a:r>
              <a:rPr lang="es-CO" dirty="0">
                <a:solidFill>
                  <a:srgbClr val="0070C0"/>
                </a:solidFill>
              </a:rPr>
              <a:t>Pero, nuevamente, la idea </a:t>
            </a:r>
            <a:r>
              <a:rPr lang="es-CO" dirty="0" smtClean="0">
                <a:solidFill>
                  <a:srgbClr val="0070C0"/>
                </a:solidFill>
              </a:rPr>
              <a:t>expuesta por la iglesia católica, de </a:t>
            </a:r>
            <a:r>
              <a:rPr lang="es-CO" dirty="0">
                <a:solidFill>
                  <a:srgbClr val="0070C0"/>
                </a:solidFill>
              </a:rPr>
              <a:t>“hacer penitencia” como una expiación por nuestros pecados o un pago de la deuda temporal a la justicia de Dios, ¡jamás es mencionado en la Escritura</a:t>
            </a:r>
            <a:r>
              <a:rPr lang="es-CO" dirty="0" smtClean="0">
                <a:solidFill>
                  <a:srgbClr val="0070C0"/>
                </a:solidFill>
              </a:rPr>
              <a:t>! </a:t>
            </a:r>
            <a:r>
              <a:rPr lang="es-CO" u="sng" dirty="0" smtClean="0">
                <a:solidFill>
                  <a:srgbClr val="FF0000"/>
                </a:solidFill>
              </a:rPr>
              <a:t>Lo cual ya izo Cristo por nosotros en la Cruz.</a:t>
            </a:r>
            <a:endParaRPr lang="es-CO" u="sng" dirty="0">
              <a:solidFill>
                <a:srgbClr val="FF0000"/>
              </a:solidFill>
            </a:endParaRPr>
          </a:p>
          <a:p>
            <a:endParaRPr lang="es-CO" dirty="0"/>
          </a:p>
        </p:txBody>
      </p:sp>
    </p:spTree>
    <p:extLst>
      <p:ext uri="{BB962C8B-B14F-4D97-AF65-F5344CB8AC3E}">
        <p14:creationId xmlns:p14="http://schemas.microsoft.com/office/powerpoint/2010/main" val="346565265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6419056" cy="576064"/>
          </a:xfrm>
          <a:solidFill>
            <a:schemeClr val="accent3">
              <a:lumMod val="20000"/>
              <a:lumOff val="80000"/>
            </a:schemeClr>
          </a:solidFill>
        </p:spPr>
        <p:txBody>
          <a:bodyPr>
            <a:noAutofit/>
          </a:bodyPr>
          <a:lstStyle/>
          <a:p>
            <a:pPr marL="0" indent="0">
              <a:buNone/>
            </a:pPr>
            <a:r>
              <a:rPr lang="es-CO" sz="2800" b="1" u="sng" dirty="0"/>
              <a:t>Las indulgencias y el Tesoro de Méritos</a:t>
            </a:r>
            <a:r>
              <a:rPr lang="es-CO" sz="2800" b="1" u="sng" dirty="0" smtClean="0"/>
              <a:t>.</a:t>
            </a:r>
            <a:endParaRPr lang="es-CO" sz="2800" b="1" u="sng"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129644"/>
            <a:ext cx="1730871"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1465584"/>
            <a:ext cx="6048672" cy="1200329"/>
          </a:xfrm>
          <a:prstGeom prst="rect">
            <a:avLst/>
          </a:prstGeom>
        </p:spPr>
        <p:txBody>
          <a:bodyPr wrap="square">
            <a:spAutoFit/>
          </a:bodyPr>
          <a:lstStyle/>
          <a:p>
            <a:r>
              <a:rPr lang="es-CO" sz="2400" dirty="0"/>
              <a:t>La doctrina del “Tesoro de la Iglesia” fue expresado oficialmente por primera vez en 1343 por el Papa Clemente VI. </a:t>
            </a:r>
          </a:p>
        </p:txBody>
      </p:sp>
      <p:sp>
        <p:nvSpPr>
          <p:cNvPr id="5" name="4 Rectángulo"/>
          <p:cNvSpPr/>
          <p:nvPr/>
        </p:nvSpPr>
        <p:spPr>
          <a:xfrm>
            <a:off x="596103" y="3284984"/>
            <a:ext cx="7920880" cy="3416320"/>
          </a:xfrm>
          <a:prstGeom prst="rect">
            <a:avLst/>
          </a:prstGeom>
          <a:solidFill>
            <a:schemeClr val="accent3">
              <a:lumMod val="20000"/>
              <a:lumOff val="80000"/>
            </a:schemeClr>
          </a:solidFill>
        </p:spPr>
        <p:txBody>
          <a:bodyPr wrap="square">
            <a:spAutoFit/>
          </a:bodyPr>
          <a:lstStyle/>
          <a:p>
            <a:r>
              <a:rPr lang="es-CO" sz="2400" dirty="0"/>
              <a:t>Él describe que este tesoro consiste no solo de los méritos de la expiación de Cristo, sino también de “</a:t>
            </a:r>
            <a:r>
              <a:rPr lang="es-CO" sz="2400" b="1" dirty="0">
                <a:latin typeface="Agency FB" pitchFamily="34" charset="0"/>
              </a:rPr>
              <a:t>los méritos (= expiaciones) de María, la Madre de Dios, y de todos los escogidos, desde el más grande hasta el último de los justos, que contribuyen al crecimiento del tesoro del cual la iglesia hace retiros para la segura remisión del castigo temp</a:t>
            </a:r>
            <a:r>
              <a:rPr lang="es-CO" sz="2400" dirty="0"/>
              <a:t>oral.” </a:t>
            </a:r>
            <a:r>
              <a:rPr lang="es-CO" sz="2400" dirty="0" smtClean="0">
                <a:solidFill>
                  <a:srgbClr val="0070C0"/>
                </a:solidFill>
              </a:rPr>
              <a:t>Nota: La Biblia en ninguna parte dice que María sea la «madre de Dios», sino la «madre de Jesús</a:t>
            </a:r>
            <a:r>
              <a:rPr lang="es-CO" sz="2400" dirty="0" smtClean="0"/>
              <a:t>». Ver </a:t>
            </a:r>
            <a:r>
              <a:rPr lang="es-CO" sz="2400" dirty="0" smtClean="0">
                <a:solidFill>
                  <a:srgbClr val="FF0000"/>
                </a:solidFill>
              </a:rPr>
              <a:t>(Juan 2:1; Hech.1:14). </a:t>
            </a:r>
            <a:r>
              <a:rPr lang="es-CO" sz="2400" dirty="0" smtClean="0">
                <a:solidFill>
                  <a:srgbClr val="0070C0"/>
                </a:solidFill>
              </a:rPr>
              <a:t>María existió 4000 años después de que Dios creara el mundo.</a:t>
            </a:r>
            <a:endParaRPr lang="es-CO" sz="2400" dirty="0">
              <a:solidFill>
                <a:srgbClr val="0070C0"/>
              </a:solidFill>
            </a:endParaRPr>
          </a:p>
        </p:txBody>
      </p:sp>
    </p:spTree>
    <p:extLst>
      <p:ext uri="{BB962C8B-B14F-4D97-AF65-F5344CB8AC3E}">
        <p14:creationId xmlns:p14="http://schemas.microsoft.com/office/powerpoint/2010/main" val="204685944"/>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buNone/>
            </a:pPr>
            <a:r>
              <a:rPr lang="es-CO" dirty="0"/>
              <a:t>La Biblia nunca, ni una sola vez se refiere a algo como el “Tesoro del Mérito”, y tampoco se encuentra la idea de que un creyente pueda hacer expiación a favor del pecado de </a:t>
            </a:r>
            <a:r>
              <a:rPr lang="es-CO" dirty="0" smtClean="0"/>
              <a:t>otro. En </a:t>
            </a:r>
            <a:r>
              <a:rPr lang="es-CO" dirty="0">
                <a:solidFill>
                  <a:srgbClr val="FF0000"/>
                </a:solidFill>
              </a:rPr>
              <a:t>Romanos 9 y 10</a:t>
            </a:r>
            <a:r>
              <a:rPr lang="es-CO" dirty="0"/>
              <a:t>, Pablo expresa que si esto fuera posible, él gustosamente estaría dispuesto a ser condenado, si eso resultara en la redención de sus hermanos israelitas. </a:t>
            </a:r>
            <a:endParaRPr lang="es-CO" dirty="0" smtClean="0"/>
          </a:p>
          <a:p>
            <a:pPr marL="0" indent="0">
              <a:buNone/>
            </a:pPr>
            <a:endParaRPr lang="es-CO" dirty="0" smtClean="0"/>
          </a:p>
          <a:p>
            <a:pPr marL="0" indent="0">
              <a:buNone/>
            </a:pPr>
            <a:r>
              <a:rPr lang="es-CO" dirty="0" smtClean="0"/>
              <a:t>Pero </a:t>
            </a:r>
            <a:r>
              <a:rPr lang="es-CO" dirty="0"/>
              <a:t>eso no es posible, porque Pablo y los otros escritores de la Biblia declaran que para un creyente, el Juez justo quedó satisfecho cuando Jesucristo se convirtió en la expiación (propiciación) por nuestros pecados y que aparte de Él no hay expiación posible </a:t>
            </a:r>
            <a:r>
              <a:rPr lang="es-CO" dirty="0" smtClean="0"/>
              <a:t>como está registrado en </a:t>
            </a:r>
            <a:r>
              <a:rPr lang="es-CO" dirty="0" smtClean="0">
                <a:solidFill>
                  <a:srgbClr val="FF0000"/>
                </a:solidFill>
              </a:rPr>
              <a:t>(Isaías </a:t>
            </a:r>
            <a:r>
              <a:rPr lang="es-CO" dirty="0">
                <a:solidFill>
                  <a:srgbClr val="FF0000"/>
                </a:solidFill>
              </a:rPr>
              <a:t>53:6; Romanos 5:10-11; 2 Corintios 5:21; 1 Juan </a:t>
            </a:r>
            <a:r>
              <a:rPr lang="es-CO" dirty="0" smtClean="0">
                <a:solidFill>
                  <a:srgbClr val="FF0000"/>
                </a:solidFill>
              </a:rPr>
              <a:t>2:2 y Hebreos </a:t>
            </a:r>
            <a:r>
              <a:rPr lang="es-CO" dirty="0">
                <a:solidFill>
                  <a:srgbClr val="FF0000"/>
                </a:solidFill>
              </a:rPr>
              <a:t>101-18</a:t>
            </a:r>
            <a:r>
              <a:rPr lang="es-CO" dirty="0" smtClean="0">
                <a:solidFill>
                  <a:srgbClr val="FF0000"/>
                </a:solidFill>
              </a:rPr>
              <a:t>).</a:t>
            </a:r>
          </a:p>
          <a:p>
            <a:pPr marL="0" indent="0">
              <a:buNone/>
            </a:pPr>
            <a:r>
              <a:rPr lang="es-CO" dirty="0" smtClean="0"/>
              <a:t> </a:t>
            </a:r>
            <a:endParaRPr lang="es-CO" dirty="0"/>
          </a:p>
        </p:txBody>
      </p:sp>
    </p:spTree>
    <p:extLst>
      <p:ext uri="{BB962C8B-B14F-4D97-AF65-F5344CB8AC3E}">
        <p14:creationId xmlns:p14="http://schemas.microsoft.com/office/powerpoint/2010/main" val="250455947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gradFill>
            <a:gsLst>
              <a:gs pos="0">
                <a:srgbClr val="FFEFD1"/>
              </a:gs>
              <a:gs pos="64999">
                <a:srgbClr val="F0EBD5"/>
              </a:gs>
              <a:gs pos="100000">
                <a:srgbClr val="D1C39F"/>
              </a:gs>
            </a:gsLst>
            <a:lin ang="5400000" scaled="0"/>
          </a:gradFill>
        </p:spPr>
        <p:txBody>
          <a:bodyPr>
            <a:normAutofit fontScale="92500"/>
          </a:bodyPr>
          <a:lstStyle/>
          <a:p>
            <a:pPr marL="0" indent="0">
              <a:buNone/>
            </a:pPr>
            <a:r>
              <a:rPr lang="es-CO" sz="2600" dirty="0"/>
              <a:t>Nunca hay ni siquiera una insinuación sobre la idea de una expiación vicaria de los creyentes, ya sean vivos o muertos, por el bien de sus otros hermanos creyentes. La Iglesia Católica Romana puede hacer la distinción entre la expiación por el castigo eterno de la gente y su castigo temporal, pero la idea de que haya algo más, aparte de la expiación de Cristo por los pecados del mundo y su correspondiente castigo, jamás es encontrado en la Escritura. </a:t>
            </a:r>
            <a:endParaRPr lang="es-CO" sz="2600" dirty="0" smtClean="0"/>
          </a:p>
          <a:p>
            <a:pPr marL="400050" lvl="1" indent="0">
              <a:buNone/>
            </a:pPr>
            <a:endParaRPr lang="es-CO" dirty="0" smtClean="0"/>
          </a:p>
          <a:p>
            <a:pPr marL="400050" lvl="1" indent="0">
              <a:buNone/>
            </a:pPr>
            <a:r>
              <a:rPr lang="es-CO" dirty="0" smtClean="0"/>
              <a:t>Jamás </a:t>
            </a:r>
            <a:r>
              <a:rPr lang="es-CO" dirty="0"/>
              <a:t>se encontrará alguna enseñanza acerca de la “</a:t>
            </a:r>
            <a:r>
              <a:rPr lang="es-CO" dirty="0">
                <a:latin typeface="Agency FB" pitchFamily="34" charset="0"/>
              </a:rPr>
              <a:t>superabundantes satisfacciones de los Santos</a:t>
            </a:r>
            <a:r>
              <a:rPr lang="es-CO" dirty="0"/>
              <a:t>” o que las oraciones y buenas obras de María “</a:t>
            </a:r>
            <a:r>
              <a:rPr lang="es-CO" dirty="0">
                <a:latin typeface="Agency FB" pitchFamily="34" charset="0"/>
              </a:rPr>
              <a:t>sean de verdadero, inmenso, insondable y aún original valor ante Dios</a:t>
            </a:r>
            <a:r>
              <a:rPr lang="es-CO" dirty="0"/>
              <a:t>”. En la Escritura, solo está el insondable e infinito valor de la expiación de </a:t>
            </a:r>
            <a:r>
              <a:rPr lang="es-CO" dirty="0" smtClean="0"/>
              <a:t>Cristo y punto. Ver </a:t>
            </a:r>
            <a:r>
              <a:rPr lang="es-CO" dirty="0" smtClean="0">
                <a:solidFill>
                  <a:srgbClr val="FF0000"/>
                </a:solidFill>
              </a:rPr>
              <a:t>(Hech.4:12).</a:t>
            </a:r>
            <a:endParaRPr lang="es-CO" dirty="0">
              <a:solidFill>
                <a:srgbClr val="FF0000"/>
              </a:solidFill>
            </a:endParaRPr>
          </a:p>
          <a:p>
            <a:endParaRPr lang="es-CO" dirty="0"/>
          </a:p>
        </p:txBody>
      </p:sp>
    </p:spTree>
    <p:extLst>
      <p:ext uri="{BB962C8B-B14F-4D97-AF65-F5344CB8AC3E}">
        <p14:creationId xmlns:p14="http://schemas.microsoft.com/office/powerpoint/2010/main" val="6446922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504056"/>
          </a:xfrm>
        </p:spPr>
        <p:txBody>
          <a:bodyPr>
            <a:normAutofit fontScale="92500" lnSpcReduction="20000"/>
          </a:bodyPr>
          <a:lstStyle/>
          <a:p>
            <a:pPr marL="0" indent="0">
              <a:buNone/>
            </a:pPr>
            <a:r>
              <a:rPr lang="es-CO" sz="3500" b="1" u="sng" dirty="0"/>
              <a:t>Indulgencias y castigo Temporal</a:t>
            </a:r>
            <a:r>
              <a:rPr lang="es-CO" sz="3500" b="1" u="sng" dirty="0" smtClean="0"/>
              <a:t>.</a:t>
            </a:r>
            <a:endParaRPr lang="es-CO" dirty="0"/>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550620"/>
            <a:ext cx="2017713"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83568" y="1170126"/>
            <a:ext cx="5616624" cy="3046988"/>
          </a:xfrm>
          <a:prstGeom prst="rect">
            <a:avLst/>
          </a:prstGeom>
          <a:solidFill>
            <a:schemeClr val="accent6">
              <a:lumMod val="20000"/>
              <a:lumOff val="80000"/>
            </a:schemeClr>
          </a:solidFill>
        </p:spPr>
        <p:txBody>
          <a:bodyPr wrap="square">
            <a:spAutoFit/>
          </a:bodyPr>
          <a:lstStyle/>
          <a:p>
            <a:r>
              <a:rPr lang="es-CO" sz="2400" dirty="0"/>
              <a:t>El catecismo católico habla del castigo temporal como de un proceso de purificación. Pero por otra parte, a través de las enseñanzas oficiales de la Iglesia Católica Romana, se habla de ello como una deuda espiritual que necesita ser expiada, ya sea por el individuo que pecó o vicariamente por alguien más</a:t>
            </a:r>
            <a:r>
              <a:rPr lang="es-CO" sz="2400" dirty="0" smtClean="0"/>
              <a:t>.</a:t>
            </a:r>
            <a:endParaRPr lang="es-CO" sz="2400" dirty="0"/>
          </a:p>
        </p:txBody>
      </p:sp>
      <p:sp>
        <p:nvSpPr>
          <p:cNvPr id="4" name="3 Rectángulo"/>
          <p:cNvSpPr/>
          <p:nvPr/>
        </p:nvSpPr>
        <p:spPr>
          <a:xfrm>
            <a:off x="179512" y="4365104"/>
            <a:ext cx="8784976" cy="2308324"/>
          </a:xfrm>
          <a:prstGeom prst="rect">
            <a:avLst/>
          </a:prstGeom>
          <a:solidFill>
            <a:schemeClr val="accent6">
              <a:lumMod val="20000"/>
              <a:lumOff val="80000"/>
            </a:schemeClr>
          </a:solidFill>
        </p:spPr>
        <p:txBody>
          <a:bodyPr wrap="square">
            <a:spAutoFit/>
          </a:bodyPr>
          <a:lstStyle/>
          <a:p>
            <a:r>
              <a:rPr lang="es-CO" dirty="0"/>
              <a:t> </a:t>
            </a:r>
            <a:r>
              <a:rPr lang="es-CO" sz="2400" dirty="0"/>
              <a:t>Nuevamente, la Iglesia Católica Romana hace distinción entre el castigo eterno para pecados “mayores” y castigo temporal para pecados “menores”. </a:t>
            </a:r>
            <a:r>
              <a:rPr lang="es-CO" sz="2400" dirty="0" smtClean="0">
                <a:solidFill>
                  <a:srgbClr val="0070C0"/>
                </a:solidFill>
              </a:rPr>
              <a:t>Nota: Es lógico pensar que no todos los seres humanos han cometidos la misma cantidad de pecados, o los mismos pecados. Pero todos reciben al final el mismo castigo, la muerte eterna.</a:t>
            </a:r>
            <a:r>
              <a:rPr lang="es-CO" sz="2400" dirty="0" smtClean="0"/>
              <a:t> Ver </a:t>
            </a:r>
            <a:r>
              <a:rPr lang="es-CO" sz="2400" dirty="0" smtClean="0">
                <a:solidFill>
                  <a:srgbClr val="FF0000"/>
                </a:solidFill>
              </a:rPr>
              <a:t>(Sant.2: 10-12; Apoc.21:9up, 15).</a:t>
            </a:r>
            <a:endParaRPr lang="es-CO" sz="2400" dirty="0">
              <a:solidFill>
                <a:srgbClr val="FF0000"/>
              </a:solidFill>
            </a:endParaRPr>
          </a:p>
        </p:txBody>
      </p:sp>
    </p:spTree>
    <p:extLst>
      <p:ext uri="{BB962C8B-B14F-4D97-AF65-F5344CB8AC3E}">
        <p14:creationId xmlns:p14="http://schemas.microsoft.com/office/powerpoint/2010/main" val="276484450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lnSpcReduction="20000"/>
          </a:bodyPr>
          <a:lstStyle/>
          <a:p>
            <a:pPr marL="0" indent="0">
              <a:buNone/>
            </a:pPr>
            <a:r>
              <a:rPr lang="es-CO" dirty="0"/>
              <a:t>Es claro que la Iglesia Católica Romana enseña que hay una naturaleza “legal” o forense en el castigo temporal; esto es, que involucra la necesidad de satisfacer la justicia de un Juez justo y que si esa justicia no es satisfecha por expiación en esta vida, debe ser expiada en la siguiente vida, en el Purgatorio. </a:t>
            </a:r>
            <a:endParaRPr lang="es-CO" dirty="0" smtClean="0"/>
          </a:p>
          <a:p>
            <a:pPr marL="0" indent="0">
              <a:buNone/>
            </a:pPr>
            <a:endParaRPr lang="es-CO" dirty="0" smtClean="0"/>
          </a:p>
          <a:p>
            <a:pPr marL="400050" lvl="1" indent="0">
              <a:buNone/>
            </a:pPr>
            <a:r>
              <a:rPr lang="es-CO" dirty="0" smtClean="0"/>
              <a:t>Es </a:t>
            </a:r>
            <a:r>
              <a:rPr lang="es-CO" dirty="0"/>
              <a:t>ese aspecto forense o “pago para satisfacer la justicia” </a:t>
            </a:r>
            <a:r>
              <a:rPr lang="es-CO" dirty="0" smtClean="0"/>
              <a:t> </a:t>
            </a:r>
            <a:r>
              <a:rPr lang="es-CO" dirty="0"/>
              <a:t>es </a:t>
            </a:r>
            <a:r>
              <a:rPr lang="es-CO" u="sng" dirty="0"/>
              <a:t>anti-bíblico</a:t>
            </a:r>
            <a:r>
              <a:rPr lang="es-CO" dirty="0"/>
              <a:t>. La Escritura si enseña que el pecado de uno puede ser perdonado en el sentido eterno (donde el pecador ya no sea condenado en el infierno) o aún en un sentido terrenal (al no descargar el castigo impuesto por la </a:t>
            </a:r>
            <a:r>
              <a:rPr lang="es-CO" dirty="0" smtClean="0"/>
              <a:t>Ley sobre </a:t>
            </a:r>
            <a:r>
              <a:rPr lang="es-CO" dirty="0"/>
              <a:t>el pecador - </a:t>
            </a:r>
            <a:r>
              <a:rPr lang="es-CO" dirty="0">
                <a:solidFill>
                  <a:srgbClr val="FF0000"/>
                </a:solidFill>
              </a:rPr>
              <a:t>2 Samuel </a:t>
            </a:r>
            <a:r>
              <a:rPr lang="es-CO" dirty="0" smtClean="0">
                <a:solidFill>
                  <a:srgbClr val="FF0000"/>
                </a:solidFill>
              </a:rPr>
              <a:t>12:13</a:t>
            </a:r>
            <a:r>
              <a:rPr lang="es-CO" dirty="0" smtClean="0"/>
              <a:t>). El arrepentimiento por el </a:t>
            </a:r>
            <a:r>
              <a:rPr lang="es-CO" dirty="0"/>
              <a:t>pecado cambia las cosas en esta vida y en la manera en que Dios interactúa con nosotros en esta vida. </a:t>
            </a:r>
          </a:p>
        </p:txBody>
      </p:sp>
    </p:spTree>
    <p:extLst>
      <p:ext uri="{BB962C8B-B14F-4D97-AF65-F5344CB8AC3E}">
        <p14:creationId xmlns:p14="http://schemas.microsoft.com/office/powerpoint/2010/main" val="30760714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77500" lnSpcReduction="20000"/>
          </a:bodyPr>
          <a:lstStyle/>
          <a:p>
            <a:pPr marL="0" indent="0">
              <a:buNone/>
            </a:pPr>
            <a:r>
              <a:rPr lang="es-CO" dirty="0"/>
              <a:t>Tiene que ser por un número de razones dadas en la Escritura: </a:t>
            </a:r>
          </a:p>
          <a:p>
            <a:pPr marL="400050" lvl="1" indent="0">
              <a:buNone/>
            </a:pPr>
            <a:r>
              <a:rPr lang="es-CO" sz="3600" b="1" dirty="0" smtClean="0">
                <a:solidFill>
                  <a:srgbClr val="FF0000"/>
                </a:solidFill>
              </a:rPr>
              <a:t>1) </a:t>
            </a:r>
            <a:r>
              <a:rPr lang="es-CO" b="1" dirty="0" smtClean="0"/>
              <a:t>Este </a:t>
            </a:r>
            <a:r>
              <a:rPr lang="es-CO" b="1" dirty="0"/>
              <a:t>es un mundo real, donde las acciones reales tienen consecuencias reales</a:t>
            </a:r>
            <a:r>
              <a:rPr lang="es-CO" dirty="0" smtClean="0"/>
              <a:t>. </a:t>
            </a:r>
          </a:p>
          <a:p>
            <a:pPr marL="400050" lvl="1" indent="0">
              <a:buNone/>
            </a:pPr>
            <a:r>
              <a:rPr lang="es-CO" dirty="0" smtClean="0"/>
              <a:t>Si </a:t>
            </a:r>
            <a:r>
              <a:rPr lang="es-CO" dirty="0"/>
              <a:t>plantamos escasamente en la primavera, no tendremos </a:t>
            </a:r>
            <a:r>
              <a:rPr lang="es-CO" dirty="0" smtClean="0"/>
              <a:t>abundancia de trigo </a:t>
            </a:r>
            <a:r>
              <a:rPr lang="es-CO" dirty="0"/>
              <a:t>en el otoño. Si plantamos pecado, eventualmente cosecharemos confusión, penurias, destrucción y </a:t>
            </a:r>
            <a:r>
              <a:rPr lang="es-CO" dirty="0" smtClean="0"/>
              <a:t>finalmente la muerte </a:t>
            </a:r>
            <a:r>
              <a:rPr lang="es-CO" dirty="0">
                <a:solidFill>
                  <a:srgbClr val="FF0000"/>
                </a:solidFill>
              </a:rPr>
              <a:t>(Gálatas 6:7; Romanos 3:16; Santiago 1:15</a:t>
            </a:r>
            <a:r>
              <a:rPr lang="es-CO" dirty="0" smtClean="0">
                <a:solidFill>
                  <a:srgbClr val="FF0000"/>
                </a:solidFill>
              </a:rPr>
              <a:t>).</a:t>
            </a:r>
            <a:endParaRPr lang="es-CO" dirty="0">
              <a:solidFill>
                <a:srgbClr val="FF0000"/>
              </a:solidFill>
            </a:endParaRPr>
          </a:p>
          <a:p>
            <a:endParaRPr lang="es-CO" sz="4000" b="1" dirty="0" smtClean="0">
              <a:solidFill>
                <a:srgbClr val="FF0000"/>
              </a:solidFill>
            </a:endParaRPr>
          </a:p>
          <a:p>
            <a:pPr marL="400050" lvl="1" indent="0">
              <a:buNone/>
            </a:pPr>
            <a:r>
              <a:rPr lang="es-CO" sz="3600" b="1" dirty="0" smtClean="0">
                <a:solidFill>
                  <a:srgbClr val="FF0000"/>
                </a:solidFill>
              </a:rPr>
              <a:t>2</a:t>
            </a:r>
            <a:r>
              <a:rPr lang="es-CO" sz="3600" b="1" dirty="0">
                <a:solidFill>
                  <a:srgbClr val="FF0000"/>
                </a:solidFill>
              </a:rPr>
              <a:t>) </a:t>
            </a:r>
            <a:r>
              <a:rPr lang="es-CO" b="1" dirty="0"/>
              <a:t>Nuestro pecado y la respuesta de Dios ante él, afecta el cómo nosotros y otra gente ve a nuestro </a:t>
            </a:r>
            <a:r>
              <a:rPr lang="es-CO" b="1" dirty="0" smtClean="0"/>
              <a:t>Dios</a:t>
            </a:r>
            <a:r>
              <a:rPr lang="es-CO" dirty="0" smtClean="0"/>
              <a:t>.</a:t>
            </a:r>
          </a:p>
          <a:p>
            <a:pPr marL="400050" lvl="1" indent="0">
              <a:buNone/>
            </a:pPr>
            <a:r>
              <a:rPr lang="es-CO" dirty="0" smtClean="0"/>
              <a:t> Si </a:t>
            </a:r>
            <a:r>
              <a:rPr lang="es-CO" dirty="0"/>
              <a:t>pecamos y no hubieran efectos obvios de ello, veríamos el pecado como algo que “</a:t>
            </a:r>
            <a:r>
              <a:rPr lang="es-CO" u="sng" dirty="0"/>
              <a:t>no tiene gran importancia</a:t>
            </a:r>
            <a:r>
              <a:rPr lang="es-CO" dirty="0"/>
              <a:t>” para Dios, y entonces Su carácter santo sería blasfemado. Esta es una de las razones que Dios citó para decretar la muerte del niño concebido por David en adulterio con Betsabé </a:t>
            </a:r>
            <a:r>
              <a:rPr lang="es-CO" dirty="0">
                <a:solidFill>
                  <a:srgbClr val="FF0000"/>
                </a:solidFill>
              </a:rPr>
              <a:t>(2 Samuel </a:t>
            </a:r>
            <a:r>
              <a:rPr lang="es-CO" dirty="0" smtClean="0">
                <a:solidFill>
                  <a:srgbClr val="FF0000"/>
                </a:solidFill>
              </a:rPr>
              <a:t>12:13-14,15)</a:t>
            </a:r>
            <a:r>
              <a:rPr lang="es-CO" dirty="0" smtClean="0"/>
              <a:t>, por ejemplo, </a:t>
            </a:r>
            <a:r>
              <a:rPr lang="es-CO" dirty="0"/>
              <a:t>si no hubiera consecuencias terrenales por el adulterio de David y el asesinato de Urías, entonces Dios sería visto como Uno que </a:t>
            </a:r>
            <a:r>
              <a:rPr lang="es-CO" b="1" u="sng" dirty="0"/>
              <a:t>condona</a:t>
            </a:r>
            <a:r>
              <a:rPr lang="es-CO" dirty="0"/>
              <a:t> tales acciones </a:t>
            </a:r>
            <a:r>
              <a:rPr lang="es-CO" dirty="0" smtClean="0"/>
              <a:t>pecaminosas, sin afrontar las consecuencias terrenales. Claro que Dios le condonó o perdonó el pecado, por tanto, no será condenado. </a:t>
            </a:r>
            <a:endParaRPr lang="es-CO" dirty="0"/>
          </a:p>
          <a:p>
            <a:endParaRPr lang="es-CO" dirty="0"/>
          </a:p>
        </p:txBody>
      </p:sp>
    </p:spTree>
    <p:extLst>
      <p:ext uri="{BB962C8B-B14F-4D97-AF65-F5344CB8AC3E}">
        <p14:creationId xmlns:p14="http://schemas.microsoft.com/office/powerpoint/2010/main" val="41906372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buNone/>
            </a:pPr>
            <a:r>
              <a:rPr lang="es-CO" sz="3500" b="1" dirty="0">
                <a:solidFill>
                  <a:srgbClr val="FF0000"/>
                </a:solidFill>
              </a:rPr>
              <a:t>3) </a:t>
            </a:r>
            <a:r>
              <a:rPr lang="es-CO" sz="3000" b="1" dirty="0"/>
              <a:t>Otros “al verlo” serían animados a pecar</a:t>
            </a:r>
            <a:r>
              <a:rPr lang="es-CO" sz="3000" dirty="0" smtClean="0"/>
              <a:t>.</a:t>
            </a:r>
          </a:p>
          <a:p>
            <a:pPr marL="0" indent="0">
              <a:buNone/>
            </a:pPr>
            <a:r>
              <a:rPr lang="es-CO" sz="3000" dirty="0" smtClean="0"/>
              <a:t> </a:t>
            </a:r>
            <a:r>
              <a:rPr lang="es-CO" sz="3000" dirty="0" smtClean="0">
                <a:solidFill>
                  <a:srgbClr val="FF0000"/>
                </a:solidFill>
              </a:rPr>
              <a:t>1 </a:t>
            </a:r>
            <a:r>
              <a:rPr lang="es-CO" sz="3000" dirty="0">
                <a:solidFill>
                  <a:srgbClr val="FF0000"/>
                </a:solidFill>
              </a:rPr>
              <a:t>Corintios 10:1-12</a:t>
            </a:r>
            <a:r>
              <a:rPr lang="es-CO" sz="3000" dirty="0"/>
              <a:t> dice que todos los castigos impuestos por Dios sobre los israelitas por su incredulidad, </a:t>
            </a:r>
            <a:r>
              <a:rPr lang="es-CO" sz="3000" dirty="0" smtClean="0">
                <a:latin typeface="Agency FB" pitchFamily="34" charset="0"/>
              </a:rPr>
              <a:t>Codicia, gula, borrachera, diversiones, idolatría</a:t>
            </a:r>
            <a:r>
              <a:rPr lang="es-CO" sz="3000" dirty="0">
                <a:latin typeface="Agency FB" pitchFamily="34" charset="0"/>
              </a:rPr>
              <a:t>, </a:t>
            </a:r>
            <a:r>
              <a:rPr lang="es-CO" sz="3000" dirty="0" smtClean="0">
                <a:latin typeface="Agency FB" pitchFamily="34" charset="0"/>
              </a:rPr>
              <a:t>fornicaciones, murmuraciones</a:t>
            </a:r>
            <a:r>
              <a:rPr lang="es-CO" sz="3000" dirty="0">
                <a:latin typeface="Agency FB" pitchFamily="34" charset="0"/>
              </a:rPr>
              <a:t> </a:t>
            </a:r>
            <a:r>
              <a:rPr lang="es-CO" sz="3000" dirty="0" smtClean="0">
                <a:latin typeface="Agency FB" pitchFamily="34" charset="0"/>
              </a:rPr>
              <a:t>y lascivia</a:t>
            </a:r>
            <a:r>
              <a:rPr lang="es-CO" sz="3000" dirty="0" smtClean="0"/>
              <a:t>, </a:t>
            </a:r>
            <a:r>
              <a:rPr lang="es-CO" sz="3000" dirty="0"/>
              <a:t>fueron registrados para nuestra advertencia, para que pudiéramos aprender de sus errores. </a:t>
            </a:r>
            <a:endParaRPr lang="es-CO" sz="3000" dirty="0" smtClean="0"/>
          </a:p>
          <a:p>
            <a:pPr marL="0" indent="0">
              <a:buNone/>
            </a:pPr>
            <a:endParaRPr lang="es-CO" sz="3000" dirty="0" smtClean="0"/>
          </a:p>
          <a:p>
            <a:pPr marL="0" indent="0">
              <a:buNone/>
            </a:pPr>
            <a:r>
              <a:rPr lang="es-CO" sz="3000" dirty="0" smtClean="0"/>
              <a:t>Proverbios </a:t>
            </a:r>
            <a:r>
              <a:rPr lang="es-CO" sz="3000" dirty="0"/>
              <a:t>dice que cuando el castigo del pecado es retrasado, otros son animados a pecar (</a:t>
            </a:r>
            <a:r>
              <a:rPr lang="es-CO" sz="3000" dirty="0" smtClean="0"/>
              <a:t>por ejemplo, </a:t>
            </a:r>
            <a:r>
              <a:rPr lang="es-CO" sz="3000" dirty="0"/>
              <a:t>Si vemos que alguien “se salió con la suya”, nos sentimos animados a repetir su pecado). Así que, un castigo terrenal es, o impuesto por Dios o por la permisión de las consecuencias naturales del pecado para que maduremos, para que otros puedan aprender a no pecar. </a:t>
            </a:r>
          </a:p>
          <a:p>
            <a:endParaRPr lang="es-CO" dirty="0"/>
          </a:p>
        </p:txBody>
      </p:sp>
    </p:spTree>
    <p:extLst>
      <p:ext uri="{BB962C8B-B14F-4D97-AF65-F5344CB8AC3E}">
        <p14:creationId xmlns:p14="http://schemas.microsoft.com/office/powerpoint/2010/main" val="38603460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77500" lnSpcReduction="20000"/>
          </a:bodyPr>
          <a:lstStyle/>
          <a:p>
            <a:pPr marL="0" indent="0">
              <a:buNone/>
            </a:pPr>
            <a:r>
              <a:rPr lang="es-CO" sz="3800" b="1" dirty="0">
                <a:solidFill>
                  <a:srgbClr val="FF0000"/>
                </a:solidFill>
              </a:rPr>
              <a:t>4)</a:t>
            </a:r>
            <a:r>
              <a:rPr lang="es-CO" dirty="0"/>
              <a:t> </a:t>
            </a:r>
            <a:r>
              <a:rPr lang="es-CO" b="1" dirty="0"/>
              <a:t>Dios nos disciplina para nuestro beneficio, para que podamos disfrutar del fruto de justicia que Él tiene para nosotros</a:t>
            </a:r>
            <a:r>
              <a:rPr lang="es-CO" dirty="0"/>
              <a:t>. </a:t>
            </a:r>
            <a:endParaRPr lang="es-CO" dirty="0" smtClean="0"/>
          </a:p>
          <a:p>
            <a:pPr marL="514350" indent="-514350">
              <a:buAutoNum type="alphaLcPeriod"/>
            </a:pPr>
            <a:r>
              <a:rPr lang="es-CO" dirty="0" smtClean="0"/>
              <a:t>Cuando </a:t>
            </a:r>
            <a:r>
              <a:rPr lang="es-CO" dirty="0"/>
              <a:t>una persona pone su fe en Cristo, Dios deja de ser nuestro Juez y se convierte en nuestro Padre </a:t>
            </a:r>
            <a:r>
              <a:rPr lang="es-CO" dirty="0">
                <a:solidFill>
                  <a:srgbClr val="FF0000"/>
                </a:solidFill>
              </a:rPr>
              <a:t>(Juan 1:12)</a:t>
            </a:r>
            <a:r>
              <a:rPr lang="es-CO" dirty="0"/>
              <a:t>. </a:t>
            </a:r>
            <a:endParaRPr lang="es-CO" dirty="0" smtClean="0"/>
          </a:p>
          <a:p>
            <a:pPr marL="514350" indent="-514350">
              <a:buAutoNum type="alphaLcPeriod"/>
            </a:pPr>
            <a:r>
              <a:rPr lang="es-CO" dirty="0" smtClean="0"/>
              <a:t>Estaremos </a:t>
            </a:r>
            <a:r>
              <a:rPr lang="es-CO" dirty="0"/>
              <a:t>ante Él como un Juez de nuestras obras hechas después de la salvación </a:t>
            </a:r>
            <a:r>
              <a:rPr lang="es-CO" dirty="0">
                <a:solidFill>
                  <a:srgbClr val="FF0000"/>
                </a:solidFill>
              </a:rPr>
              <a:t>(2 Corintios 5:10.11; 1 Corintios 3:10-15), </a:t>
            </a:r>
            <a:endParaRPr lang="es-CO" dirty="0" smtClean="0">
              <a:solidFill>
                <a:srgbClr val="FF0000"/>
              </a:solidFill>
            </a:endParaRPr>
          </a:p>
          <a:p>
            <a:pPr marL="514350" indent="-514350">
              <a:buAutoNum type="alphaLcPeriod"/>
            </a:pPr>
            <a:r>
              <a:rPr lang="es-CO" dirty="0"/>
              <a:t>A</a:t>
            </a:r>
            <a:r>
              <a:rPr lang="es-CO" dirty="0" smtClean="0"/>
              <a:t>hora </a:t>
            </a:r>
            <a:r>
              <a:rPr lang="es-CO" dirty="0"/>
              <a:t>tenemos paz para con Dios </a:t>
            </a:r>
            <a:r>
              <a:rPr lang="es-CO" dirty="0">
                <a:solidFill>
                  <a:srgbClr val="FF0000"/>
                </a:solidFill>
              </a:rPr>
              <a:t>(Romanos 5:1-10) </a:t>
            </a:r>
            <a:r>
              <a:rPr lang="es-CO" dirty="0"/>
              <a:t>y no hay más condenación </a:t>
            </a:r>
            <a:r>
              <a:rPr lang="es-CO" dirty="0">
                <a:solidFill>
                  <a:srgbClr val="FF0000"/>
                </a:solidFill>
              </a:rPr>
              <a:t>(Romanos 8:1). </a:t>
            </a:r>
            <a:endParaRPr lang="es-CO" dirty="0" smtClean="0">
              <a:solidFill>
                <a:srgbClr val="FF0000"/>
              </a:solidFill>
            </a:endParaRPr>
          </a:p>
          <a:p>
            <a:pPr marL="514350" indent="-514350">
              <a:buAutoNum type="alphaLcPeriod"/>
            </a:pPr>
            <a:r>
              <a:rPr lang="es-CO" dirty="0" smtClean="0"/>
              <a:t>Pero </a:t>
            </a:r>
            <a:r>
              <a:rPr lang="es-CO" dirty="0"/>
              <a:t>como un padre amoroso disciplina a sus hijos para su bien, así Dios nos disciplina para el </a:t>
            </a:r>
            <a:r>
              <a:rPr lang="es-CO" dirty="0">
                <a:solidFill>
                  <a:srgbClr val="FF0000"/>
                </a:solidFill>
              </a:rPr>
              <a:t>nuestro (Hebreos 12:3-11). </a:t>
            </a:r>
            <a:endParaRPr lang="es-CO" dirty="0" smtClean="0">
              <a:solidFill>
                <a:srgbClr val="FF0000"/>
              </a:solidFill>
            </a:endParaRPr>
          </a:p>
          <a:p>
            <a:pPr marL="514350" indent="-514350">
              <a:buAutoNum type="alphaLcPeriod"/>
            </a:pPr>
            <a:r>
              <a:rPr lang="es-CO" dirty="0" smtClean="0"/>
              <a:t>Pero </a:t>
            </a:r>
            <a:r>
              <a:rPr lang="es-CO" dirty="0"/>
              <a:t>cuando ves la descripción de esta disciplina celestial dada en Hebreos 12, no encuentras la idea de castigo en el sentido de que uno ¡necesite pagar o expiar su crimen!</a:t>
            </a:r>
          </a:p>
        </p:txBody>
      </p:sp>
    </p:spTree>
    <p:extLst>
      <p:ext uri="{BB962C8B-B14F-4D97-AF65-F5344CB8AC3E}">
        <p14:creationId xmlns:p14="http://schemas.microsoft.com/office/powerpoint/2010/main" val="338085431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p:cTn id="1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3">
                                            <p:txEl>
                                              <p:pRg st="3" end="3"/>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p:cTn id="2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4" dur="500"/>
                                        <p:tgtEl>
                                          <p:spTgt spid="3">
                                            <p:txEl>
                                              <p:pRg st="4" end="4"/>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p:cTn id="2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2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buNone/>
            </a:pPr>
            <a:r>
              <a:rPr lang="es-CO" dirty="0" smtClean="0"/>
              <a:t>Así </a:t>
            </a:r>
            <a:r>
              <a:rPr lang="es-CO" dirty="0"/>
              <a:t>que uno encuentra que Dios o impone consecuencias terrenales, o permite las consecuencias naturales como resultado del pecado, pero en ningún pasaje dice que estas consecuencias sean impuestas para que ¡Su justicia temporal pueda ser satisfecha!</a:t>
            </a:r>
          </a:p>
          <a:p>
            <a:endParaRPr lang="es-CO" dirty="0"/>
          </a:p>
          <a:p>
            <a:r>
              <a:rPr lang="es-CO" dirty="0"/>
              <a:t>En conclusión, habiendo discutido la falta de soporte bíblico para algunas de las doctrinas fundamentales necesarias para la existencia de indulgencias, también debe ser declarado que no hay ni un ejemplo bíblico, o enseñanza al respecto, de que un apóstol o líder de la iglesia conceda una “indulgencia” a un hermano creyente. ¡Ni una! Desde sus cimientos hasta su cúspide, toda la estructura de la doctrina de las indulgencias, está bíblicamente infundada</a:t>
            </a:r>
            <a:r>
              <a:rPr lang="es-CO" dirty="0" smtClean="0"/>
              <a:t>. No existe. </a:t>
            </a:r>
            <a:endParaRPr lang="es-CO" dirty="0"/>
          </a:p>
        </p:txBody>
      </p:sp>
    </p:spTree>
    <p:extLst>
      <p:ext uri="{BB962C8B-B14F-4D97-AF65-F5344CB8AC3E}">
        <p14:creationId xmlns:p14="http://schemas.microsoft.com/office/powerpoint/2010/main" val="4188319364"/>
      </p:ext>
    </p:extLst>
  </p:cSld>
  <p:clrMapOvr>
    <a:masterClrMapping/>
  </p:clrMapOvr>
  <p:transition spd="slow">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fontScale="77500" lnSpcReduction="20000"/>
          </a:bodyPr>
          <a:lstStyle/>
          <a:p>
            <a:pPr marL="0" indent="0">
              <a:buNone/>
            </a:pPr>
            <a:r>
              <a:rPr lang="es-CO" dirty="0" smtClean="0"/>
              <a:t>Finalmente: Es </a:t>
            </a:r>
            <a:r>
              <a:rPr lang="es-CO" dirty="0"/>
              <a:t>nuestra oración, que como el apóstol Pablo vio a muchos convertidos a Cristo porque compararon sus enseñanzas con lo que dice la Escritura </a:t>
            </a:r>
            <a:r>
              <a:rPr lang="es-CO" dirty="0">
                <a:solidFill>
                  <a:srgbClr val="FF0000"/>
                </a:solidFill>
              </a:rPr>
              <a:t>(Hechos 17:10-12), </a:t>
            </a:r>
            <a:r>
              <a:rPr lang="es-CO" dirty="0"/>
              <a:t>que igualmente, aquellos que lean este </a:t>
            </a:r>
            <a:r>
              <a:rPr lang="es-CO" dirty="0" smtClean="0"/>
              <a:t>tema, </a:t>
            </a:r>
            <a:r>
              <a:rPr lang="es-CO" dirty="0"/>
              <a:t>puedan leer la inerrable e infalible Palabra de Dios por ellos mismos, y simplemente preguntarse</a:t>
            </a:r>
            <a:r>
              <a:rPr lang="es-CO" dirty="0" smtClean="0"/>
              <a:t>,</a:t>
            </a:r>
          </a:p>
          <a:p>
            <a:pPr marL="0" indent="0">
              <a:buNone/>
            </a:pPr>
            <a:r>
              <a:rPr lang="es-CO" dirty="0" smtClean="0"/>
              <a:t> </a:t>
            </a:r>
          </a:p>
          <a:p>
            <a:pPr marL="400050" lvl="1" indent="0">
              <a:buNone/>
            </a:pPr>
            <a:r>
              <a:rPr lang="es-CO" dirty="0" smtClean="0">
                <a:solidFill>
                  <a:srgbClr val="FF0000"/>
                </a:solidFill>
              </a:rPr>
              <a:t>“¿</a:t>
            </a:r>
            <a:r>
              <a:rPr lang="es-CO" b="1" dirty="0">
                <a:solidFill>
                  <a:srgbClr val="FF0000"/>
                </a:solidFill>
              </a:rPr>
              <a:t>Las enseñanzas de la Iglesia Católica Romana, se encuentran en lo que he leído</a:t>
            </a:r>
            <a:r>
              <a:rPr lang="es-CO" dirty="0">
                <a:solidFill>
                  <a:srgbClr val="FF0000"/>
                </a:solidFill>
              </a:rPr>
              <a:t>? </a:t>
            </a:r>
            <a:endParaRPr lang="es-CO" dirty="0" smtClean="0">
              <a:solidFill>
                <a:srgbClr val="FF0000"/>
              </a:solidFill>
            </a:endParaRPr>
          </a:p>
          <a:p>
            <a:pPr marL="400050" lvl="1" indent="0">
              <a:buNone/>
            </a:pPr>
            <a:r>
              <a:rPr lang="es-CO" dirty="0" smtClean="0">
                <a:solidFill>
                  <a:srgbClr val="FF0000"/>
                </a:solidFill>
              </a:rPr>
              <a:t>¿“</a:t>
            </a:r>
            <a:r>
              <a:rPr lang="es-CO" b="1" dirty="0">
                <a:solidFill>
                  <a:srgbClr val="FF0000"/>
                </a:solidFill>
              </a:rPr>
              <a:t>Encajan” tanto en el contexto inmediato de cualquier pasaje, como en el contexto global del Nuevo Testamento</a:t>
            </a:r>
            <a:r>
              <a:rPr lang="es-CO" dirty="0">
                <a:solidFill>
                  <a:srgbClr val="FF0000"/>
                </a:solidFill>
              </a:rPr>
              <a:t>? </a:t>
            </a:r>
            <a:endParaRPr lang="es-CO" dirty="0" smtClean="0">
              <a:solidFill>
                <a:srgbClr val="FF0000"/>
              </a:solidFill>
            </a:endParaRPr>
          </a:p>
          <a:p>
            <a:pPr marL="400050" lvl="1" indent="0">
              <a:buNone/>
            </a:pPr>
            <a:r>
              <a:rPr lang="es-CO" b="1" dirty="0" smtClean="0">
                <a:solidFill>
                  <a:srgbClr val="FF0000"/>
                </a:solidFill>
              </a:rPr>
              <a:t>¿</a:t>
            </a:r>
            <a:r>
              <a:rPr lang="es-CO" b="1" dirty="0">
                <a:solidFill>
                  <a:srgbClr val="FF0000"/>
                </a:solidFill>
              </a:rPr>
              <a:t>El “sistema” de la Iglesia Católica Romana está fundamentado en el Nuevo Testamento</a:t>
            </a:r>
            <a:r>
              <a:rPr lang="es-CO" b="1" dirty="0" smtClean="0">
                <a:solidFill>
                  <a:srgbClr val="FF0000"/>
                </a:solidFill>
              </a:rPr>
              <a:t>?”</a:t>
            </a:r>
          </a:p>
          <a:p>
            <a:pPr marL="0" indent="0">
              <a:buNone/>
            </a:pPr>
            <a:r>
              <a:rPr lang="es-CO" dirty="0" smtClean="0"/>
              <a:t> </a:t>
            </a:r>
          </a:p>
          <a:p>
            <a:pPr marL="0" indent="0">
              <a:buNone/>
            </a:pPr>
            <a:r>
              <a:rPr lang="es-CO" dirty="0" smtClean="0"/>
              <a:t>Oramos </a:t>
            </a:r>
            <a:r>
              <a:rPr lang="es-CO" dirty="0"/>
              <a:t>para que todos aquellos que invoquen el Nombre de Cristo se vuelvan a la simplicidad de confiar solo en Cristo y deseen vivir para Él, en gratitud por todo lo que Él ha hecho por </a:t>
            </a:r>
            <a:r>
              <a:rPr lang="es-CO" dirty="0" smtClean="0"/>
              <a:t>ellos. Ver </a:t>
            </a:r>
            <a:r>
              <a:rPr lang="es-CO" dirty="0" smtClean="0">
                <a:solidFill>
                  <a:srgbClr val="FF0000"/>
                </a:solidFill>
              </a:rPr>
              <a:t>(Juan 3:16</a:t>
            </a:r>
            <a:r>
              <a:rPr lang="es-CO" dirty="0" smtClean="0">
                <a:solidFill>
                  <a:srgbClr val="FF0000"/>
                </a:solidFill>
              </a:rPr>
              <a:t>; 14:15</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1360740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941</TotalTime>
  <Words>4191</Words>
  <Application>Microsoft Office PowerPoint</Application>
  <PresentationFormat>Presentación en pantalla (4:3)</PresentationFormat>
  <Paragraphs>114</Paragraphs>
  <Slides>26</Slides>
  <Notes>0</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Tema de Office</vt:lpstr>
      <vt:lpstr>Presentación de PowerPoint</vt:lpstr>
      <vt:lpstr>"¿Qué son las indulgencias y las indulgencias plenarias, y es su concepto bíblico?"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¿Qué son las indulgencias y las indulgencias plenarias, y es su concepto bíblico? </dc:title>
  <dc:creator>FAMILIA FIERRO CH</dc:creator>
  <cp:lastModifiedBy>HUMBERTO</cp:lastModifiedBy>
  <cp:revision>113</cp:revision>
  <dcterms:created xsi:type="dcterms:W3CDTF">2014-08-18T22:45:46Z</dcterms:created>
  <dcterms:modified xsi:type="dcterms:W3CDTF">2015-05-12T19:55:25Z</dcterms:modified>
</cp:coreProperties>
</file>